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1" r:id="rId12"/>
    <p:sldId id="272" r:id="rId13"/>
    <p:sldId id="297" r:id="rId14"/>
    <p:sldId id="273" r:id="rId15"/>
    <p:sldId id="298" r:id="rId16"/>
    <p:sldId id="274" r:id="rId17"/>
    <p:sldId id="275" r:id="rId18"/>
    <p:sldId id="276" r:id="rId19"/>
    <p:sldId id="277" r:id="rId20"/>
    <p:sldId id="300" r:id="rId21"/>
    <p:sldId id="278" r:id="rId22"/>
    <p:sldId id="302" r:id="rId23"/>
    <p:sldId id="279" r:id="rId24"/>
    <p:sldId id="280" r:id="rId25"/>
    <p:sldId id="299" r:id="rId26"/>
    <p:sldId id="281" r:id="rId27"/>
    <p:sldId id="301" r:id="rId28"/>
    <p:sldId id="282" r:id="rId29"/>
    <p:sldId id="283" r:id="rId30"/>
    <p:sldId id="266" r:id="rId31"/>
    <p:sldId id="267" r:id="rId32"/>
    <p:sldId id="268" r:id="rId33"/>
    <p:sldId id="269" r:id="rId34"/>
    <p:sldId id="270"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7.wmf"/><Relationship Id="rId4"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EB4CFAC-CACA-4C4A-9E7A-5440708E6D5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B4CFAC-CACA-4C4A-9E7A-5440708E6D5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EB4CFAC-CACA-4C4A-9E7A-5440708E6D5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B4CFAC-CACA-4C4A-9E7A-5440708E6D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83DE171-65BB-479D-BCED-58C696D7D469}" type="datetimeFigureOut">
              <a:rPr lang="en-US" smtClean="0"/>
              <a:pPr/>
              <a:t>3/12/2015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B4CFAC-CACA-4C4A-9E7A-5440708E6D5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83DE171-65BB-479D-BCED-58C696D7D469}" type="datetimeFigureOut">
              <a:rPr lang="en-US" smtClean="0"/>
              <a:pPr/>
              <a:t>3/12/2015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EB4CFAC-CACA-4C4A-9E7A-5440708E6D5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en.wikipedia.org/wiki/File:Bowl_Feeder.jp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2.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4.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lstStyle/>
          <a:p>
            <a:r>
              <a:rPr lang="en-US" dirty="0" smtClean="0"/>
              <a:t>Material Handling</a:t>
            </a:r>
            <a:endParaRPr lang="en-US" dirty="0"/>
          </a:p>
        </p:txBody>
      </p:sp>
      <p:sp>
        <p:nvSpPr>
          <p:cNvPr id="3" name="Subtitle 2"/>
          <p:cNvSpPr>
            <a:spLocks noGrp="1"/>
          </p:cNvSpPr>
          <p:nvPr>
            <p:ph type="subTitle" idx="1"/>
          </p:nvPr>
        </p:nvSpPr>
        <p:spPr>
          <a:xfrm>
            <a:off x="1737360" y="4038600"/>
            <a:ext cx="6797040" cy="1752600"/>
          </a:xfrm>
        </p:spPr>
        <p:txBody>
          <a:bodyPr/>
          <a:lstStyle/>
          <a:p>
            <a:r>
              <a:rPr lang="en-US" b="1" dirty="0" smtClean="0"/>
              <a:t>Conveyor Systems</a:t>
            </a:r>
          </a:p>
          <a:p>
            <a:r>
              <a:rPr lang="en-US" b="1" dirty="0" smtClean="0"/>
              <a:t>Dr. </a:t>
            </a:r>
            <a:r>
              <a:rPr lang="en-US" b="1" dirty="0" err="1" smtClean="0"/>
              <a:t>Mirza</a:t>
            </a:r>
            <a:r>
              <a:rPr lang="en-US" b="1" dirty="0" smtClean="0"/>
              <a:t> </a:t>
            </a:r>
            <a:r>
              <a:rPr lang="en-US" b="1" dirty="0" err="1" smtClean="0"/>
              <a:t>Jahanzaib</a:t>
            </a:r>
            <a:endParaRPr lang="en-US" b="1" dirty="0" smtClean="0"/>
          </a:p>
          <a:p>
            <a:r>
              <a:rPr lang="en-US" b="1" dirty="0" smtClean="0"/>
              <a:t>Dr </a:t>
            </a:r>
            <a:r>
              <a:rPr lang="en-US" b="1" dirty="0" err="1" smtClean="0"/>
              <a:t>Haris</a:t>
            </a:r>
            <a:r>
              <a:rPr lang="en-US" b="1" dirty="0" smtClean="0"/>
              <a:t> Aziz</a:t>
            </a:r>
            <a:endParaRPr lang="en-US" dirty="0"/>
          </a:p>
        </p:txBody>
      </p:sp>
      <p:sp>
        <p:nvSpPr>
          <p:cNvPr id="4" name="Rectangle 3"/>
          <p:cNvSpPr/>
          <p:nvPr/>
        </p:nvSpPr>
        <p:spPr>
          <a:xfrm>
            <a:off x="1219200" y="5791200"/>
            <a:ext cx="7924800" cy="369332"/>
          </a:xfrm>
          <a:prstGeom prst="rect">
            <a:avLst/>
          </a:prstGeom>
        </p:spPr>
        <p:txBody>
          <a:bodyPr wrap="square">
            <a:spAutoFit/>
          </a:bodyPr>
          <a:lstStyle/>
          <a:p>
            <a:r>
              <a:rPr lang="en-US" dirty="0" smtClean="0"/>
              <a:t>http://www.mhi.org/learning/cicmhe/resources/taxonomy/TransEq/Conv/index.htm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Conveyors Driven by Chains and Cables.</a:t>
            </a:r>
            <a:endParaRPr lang="en-US" b="1" dirty="0"/>
          </a:p>
        </p:txBody>
      </p:sp>
      <p:sp>
        <p:nvSpPr>
          <p:cNvPr id="3" name="Content Placeholder 2"/>
          <p:cNvSpPr>
            <a:spLocks noGrp="1"/>
          </p:cNvSpPr>
          <p:nvPr>
            <p:ph idx="1"/>
          </p:nvPr>
        </p:nvSpPr>
        <p:spPr/>
        <p:txBody>
          <a:bodyPr/>
          <a:lstStyle/>
          <a:p>
            <a:r>
              <a:rPr lang="en-US" dirty="0" smtClean="0"/>
              <a:t>The conveyors in this group are </a:t>
            </a:r>
            <a:r>
              <a:rPr lang="en-US" dirty="0" smtClean="0">
                <a:solidFill>
                  <a:srgbClr val="FF0000"/>
                </a:solidFill>
              </a:rPr>
              <a:t>driven by </a:t>
            </a:r>
            <a:r>
              <a:rPr lang="en-US" dirty="0" smtClean="0"/>
              <a:t>a powered chain or cable that forms an endless loop.</a:t>
            </a:r>
          </a:p>
          <a:p>
            <a:r>
              <a:rPr lang="en-US" dirty="0" smtClean="0"/>
              <a:t>One or more chains operating in parallel may be used to form the conveyor.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Sub-Categories of Chain &amp; Cable Conveyors</a:t>
            </a:r>
            <a:endParaRPr lang="en-US" b="1" dirty="0"/>
          </a:p>
        </p:txBody>
      </p:sp>
      <p:sp>
        <p:nvSpPr>
          <p:cNvPr id="3" name="Content Placeholder 2"/>
          <p:cNvSpPr>
            <a:spLocks noGrp="1"/>
          </p:cNvSpPr>
          <p:nvPr>
            <p:ph idx="1"/>
          </p:nvPr>
        </p:nvSpPr>
        <p:spPr>
          <a:xfrm>
            <a:off x="1219200" y="1447800"/>
            <a:ext cx="7714488" cy="4800600"/>
          </a:xfrm>
        </p:spPr>
        <p:txBody>
          <a:bodyPr/>
          <a:lstStyle/>
          <a:p>
            <a:pPr>
              <a:buNone/>
            </a:pPr>
            <a:r>
              <a:rPr lang="en-US" dirty="0" smtClean="0"/>
              <a:t>The following conveyors are in this category:</a:t>
            </a:r>
          </a:p>
          <a:p>
            <a:r>
              <a:rPr lang="en-US" dirty="0" smtClean="0"/>
              <a:t>(I) Chain. </a:t>
            </a:r>
          </a:p>
          <a:p>
            <a:r>
              <a:rPr lang="en-US" dirty="0" smtClean="0"/>
              <a:t>(2) Slat.</a:t>
            </a:r>
          </a:p>
          <a:p>
            <a:r>
              <a:rPr lang="en-US" dirty="0" smtClean="0"/>
              <a:t>(3) In-floor towline. </a:t>
            </a:r>
          </a:p>
          <a:p>
            <a:r>
              <a:rPr lang="en-US" dirty="0" smtClean="0"/>
              <a:t>(4) Overhead trolley.</a:t>
            </a:r>
          </a:p>
          <a:p>
            <a:r>
              <a:rPr lang="en-US" dirty="0" smtClean="0"/>
              <a:t>(5) Power-and-free overhead trolley.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Chain Conveyors</a:t>
            </a:r>
            <a:endParaRPr lang="en-US" b="1" dirty="0"/>
          </a:p>
        </p:txBody>
      </p:sp>
      <p:sp>
        <p:nvSpPr>
          <p:cNvPr id="3" name="Content Placeholder 2"/>
          <p:cNvSpPr>
            <a:spLocks noGrp="1"/>
          </p:cNvSpPr>
          <p:nvPr>
            <p:ph idx="1"/>
          </p:nvPr>
        </p:nvSpPr>
        <p:spPr>
          <a:xfrm>
            <a:off x="1435608" y="1447800"/>
            <a:ext cx="7498080" cy="5105400"/>
          </a:xfrm>
        </p:spPr>
        <p:txBody>
          <a:bodyPr>
            <a:normAutofit lnSpcReduction="10000"/>
          </a:bodyPr>
          <a:lstStyle/>
          <a:p>
            <a:pPr algn="just"/>
            <a:r>
              <a:rPr lang="en-US" i="1" dirty="0" smtClean="0"/>
              <a:t>Chain conveyors consist of chain loops in an </a:t>
            </a:r>
            <a:r>
              <a:rPr lang="en-US" i="1" dirty="0" smtClean="0">
                <a:solidFill>
                  <a:srgbClr val="FF0000"/>
                </a:solidFill>
              </a:rPr>
              <a:t>over-and-under</a:t>
            </a:r>
            <a:r>
              <a:rPr lang="en-US" i="1" dirty="0" smtClean="0"/>
              <a:t> configuration around </a:t>
            </a:r>
            <a:r>
              <a:rPr lang="en-US" dirty="0" smtClean="0">
                <a:solidFill>
                  <a:srgbClr val="FF0000"/>
                </a:solidFill>
              </a:rPr>
              <a:t>powered sprockets </a:t>
            </a:r>
            <a:r>
              <a:rPr lang="en-US" dirty="0" smtClean="0"/>
              <a:t>at the ends of the pathway. </a:t>
            </a:r>
          </a:p>
          <a:p>
            <a:pPr algn="just"/>
            <a:r>
              <a:rPr lang="en-US" dirty="0" smtClean="0"/>
              <a:t>The chains </a:t>
            </a:r>
            <a:r>
              <a:rPr lang="en-US" dirty="0" smtClean="0">
                <a:solidFill>
                  <a:srgbClr val="FF0000"/>
                </a:solidFill>
              </a:rPr>
              <a:t>travel along channels </a:t>
            </a:r>
            <a:r>
              <a:rPr lang="en-US" dirty="0" smtClean="0"/>
              <a:t>in the floor that provide support for the flexible chain section.</a:t>
            </a:r>
          </a:p>
          <a:p>
            <a:pPr algn="just"/>
            <a:r>
              <a:rPr lang="en-US" dirty="0" smtClean="0"/>
              <a:t>The loads are </a:t>
            </a:r>
            <a:r>
              <a:rPr lang="en-US" dirty="0" smtClean="0">
                <a:solidFill>
                  <a:srgbClr val="FF0000"/>
                </a:solidFill>
              </a:rPr>
              <a:t>generally dragged </a:t>
            </a:r>
            <a:r>
              <a:rPr lang="en-US" dirty="0" smtClean="0"/>
              <a:t>along the pathway using bars that project up from the moving chain.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5602" name="Picture 2" descr="Image result for in floor chain conveyor"/>
          <p:cNvPicPr>
            <a:picLocks noChangeAspect="1" noChangeArrowheads="1"/>
          </p:cNvPicPr>
          <p:nvPr/>
        </p:nvPicPr>
        <p:blipFill>
          <a:blip r:embed="rId2" cstate="print"/>
          <a:srcRect/>
          <a:stretch>
            <a:fillRect/>
          </a:stretch>
        </p:blipFill>
        <p:spPr bwMode="auto">
          <a:xfrm>
            <a:off x="3500844" y="3429000"/>
            <a:ext cx="5643157" cy="3429001"/>
          </a:xfrm>
          <a:prstGeom prst="rect">
            <a:avLst/>
          </a:prstGeom>
          <a:noFill/>
        </p:spPr>
      </p:pic>
      <p:pic>
        <p:nvPicPr>
          <p:cNvPr id="25604" name="Picture 4" descr="Image result for chain conveyor"/>
          <p:cNvPicPr>
            <a:picLocks noChangeAspect="1" noChangeArrowheads="1"/>
          </p:cNvPicPr>
          <p:nvPr/>
        </p:nvPicPr>
        <p:blipFill>
          <a:blip r:embed="rId3" cstate="print"/>
          <a:srcRect/>
          <a:stretch>
            <a:fillRect/>
          </a:stretch>
        </p:blipFill>
        <p:spPr bwMode="auto">
          <a:xfrm>
            <a:off x="0" y="0"/>
            <a:ext cx="5333172" cy="3581400"/>
          </a:xfrm>
          <a:prstGeom prst="rect">
            <a:avLst/>
          </a:prstGeom>
          <a:noFill/>
        </p:spPr>
      </p:pic>
      <p:sp>
        <p:nvSpPr>
          <p:cNvPr id="25606" name="AutoShape 6" descr="Image result for chain convey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Slat Conveyors</a:t>
            </a:r>
            <a:endParaRPr lang="en-US" b="1" dirty="0"/>
          </a:p>
        </p:txBody>
      </p:sp>
      <p:sp>
        <p:nvSpPr>
          <p:cNvPr id="3" name="Content Placeholder 2"/>
          <p:cNvSpPr>
            <a:spLocks noGrp="1"/>
          </p:cNvSpPr>
          <p:nvPr>
            <p:ph idx="1"/>
          </p:nvPr>
        </p:nvSpPr>
        <p:spPr/>
        <p:txBody>
          <a:bodyPr/>
          <a:lstStyle/>
          <a:p>
            <a:pPr algn="just"/>
            <a:r>
              <a:rPr lang="en-US" dirty="0" smtClean="0"/>
              <a:t>The slat conveyor uses individual </a:t>
            </a:r>
            <a:r>
              <a:rPr lang="en-US" dirty="0" smtClean="0">
                <a:solidFill>
                  <a:srgbClr val="FF0000"/>
                </a:solidFill>
              </a:rPr>
              <a:t>platforms</a:t>
            </a:r>
            <a:r>
              <a:rPr lang="en-US" dirty="0" smtClean="0"/>
              <a:t> called slats connected to continuously moving chain.</a:t>
            </a:r>
          </a:p>
          <a:p>
            <a:pPr algn="just"/>
            <a:r>
              <a:rPr lang="en-US" dirty="0" smtClean="0"/>
              <a:t>Although the drive mechanism is </a:t>
            </a:r>
            <a:r>
              <a:rPr lang="en-US" dirty="0" smtClean="0">
                <a:solidFill>
                  <a:srgbClr val="FF0000"/>
                </a:solidFill>
              </a:rPr>
              <a:t>powered chain</a:t>
            </a:r>
            <a:r>
              <a:rPr lang="en-US" dirty="0" smtClean="0"/>
              <a:t> it operates much </a:t>
            </a:r>
            <a:r>
              <a:rPr lang="en-US" dirty="0" smtClean="0">
                <a:solidFill>
                  <a:srgbClr val="FF0000"/>
                </a:solidFill>
              </a:rPr>
              <a:t>like a belt conveyor.</a:t>
            </a:r>
          </a:p>
          <a:p>
            <a:pPr algn="just"/>
            <a:r>
              <a:rPr lang="en-US" dirty="0" smtClean="0"/>
              <a:t>Loads are placed on the slats and are transported along with them.</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60418" name="Picture 2" descr="Image result for slat conveyor"/>
          <p:cNvPicPr>
            <a:picLocks noChangeAspect="1" noChangeArrowheads="1"/>
          </p:cNvPicPr>
          <p:nvPr/>
        </p:nvPicPr>
        <p:blipFill>
          <a:blip r:embed="rId2" cstate="print"/>
          <a:srcRect/>
          <a:stretch>
            <a:fillRect/>
          </a:stretch>
        </p:blipFill>
        <p:spPr bwMode="auto">
          <a:xfrm>
            <a:off x="1450067" y="480364"/>
            <a:ext cx="6855733" cy="553943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In-Floor Towline</a:t>
            </a:r>
            <a:endParaRPr lang="en-US" dirty="0"/>
          </a:p>
        </p:txBody>
      </p:sp>
      <p:sp>
        <p:nvSpPr>
          <p:cNvPr id="3" name="Content Placeholder 2"/>
          <p:cNvSpPr>
            <a:spLocks noGrp="1"/>
          </p:cNvSpPr>
          <p:nvPr>
            <p:ph idx="1"/>
          </p:nvPr>
        </p:nvSpPr>
        <p:spPr/>
        <p:txBody>
          <a:bodyPr>
            <a:normAutofit/>
          </a:bodyPr>
          <a:lstStyle/>
          <a:p>
            <a:pPr algn="just"/>
            <a:r>
              <a:rPr lang="en-US" dirty="0" smtClean="0"/>
              <a:t>These conveyors make use of four-wheel </a:t>
            </a:r>
            <a:r>
              <a:rPr lang="en-US" b="1" dirty="0" smtClean="0">
                <a:solidFill>
                  <a:srgbClr val="FF0000"/>
                </a:solidFill>
              </a:rPr>
              <a:t>carts</a:t>
            </a:r>
            <a:r>
              <a:rPr lang="en-US" dirty="0" smtClean="0"/>
              <a:t> powered by moving chains or cables located in trenches in the floor.</a:t>
            </a:r>
          </a:p>
          <a:p>
            <a:pPr algn="just"/>
            <a:r>
              <a:rPr lang="en-US" dirty="0" smtClean="0"/>
              <a:t>The chain or cable is called a </a:t>
            </a:r>
            <a:r>
              <a:rPr lang="en-US" b="1" dirty="0" smtClean="0">
                <a:solidFill>
                  <a:srgbClr val="FF0000"/>
                </a:solidFill>
              </a:rPr>
              <a:t>towline</a:t>
            </a:r>
            <a:r>
              <a:rPr lang="en-US" dirty="0" smtClean="0"/>
              <a:t> hence the name of the conveyor. Pathways for the conveyor system are defined by the trench and cable and the cable is driven as a powered pulley system.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In-Floor Towline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371600" y="1371600"/>
            <a:ext cx="6858000" cy="46196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191000" y="6324600"/>
            <a:ext cx="2505075" cy="3333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Overhead trolley</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An overhead trolley conveyor as in given figure consists of </a:t>
            </a:r>
            <a:r>
              <a:rPr lang="en-US" dirty="0" smtClean="0">
                <a:solidFill>
                  <a:srgbClr val="FF0000"/>
                </a:solidFill>
              </a:rPr>
              <a:t>multiple trolleys</a:t>
            </a:r>
            <a:r>
              <a:rPr lang="en-US" dirty="0" smtClean="0"/>
              <a:t>, usually </a:t>
            </a:r>
            <a:r>
              <a:rPr lang="en-US" dirty="0" smtClean="0">
                <a:solidFill>
                  <a:srgbClr val="FF0000"/>
                </a:solidFill>
              </a:rPr>
              <a:t>equally spaced </a:t>
            </a:r>
            <a:r>
              <a:rPr lang="en-US" dirty="0" smtClean="0"/>
              <a:t>along a fixed track. </a:t>
            </a:r>
          </a:p>
          <a:p>
            <a:pPr algn="just"/>
            <a:r>
              <a:rPr lang="en-US" dirty="0" smtClean="0"/>
              <a:t>The trolleys are connected together and moved along the track by means of a </a:t>
            </a:r>
            <a:r>
              <a:rPr lang="en-US" dirty="0" smtClean="0">
                <a:solidFill>
                  <a:srgbClr val="FF0000"/>
                </a:solidFill>
              </a:rPr>
              <a:t>chain of cable</a:t>
            </a:r>
            <a:r>
              <a:rPr lang="en-US" dirty="0" smtClean="0"/>
              <a:t> that forms a </a:t>
            </a:r>
            <a:r>
              <a:rPr lang="en-US" dirty="0" smtClean="0">
                <a:solidFill>
                  <a:srgbClr val="FF0000"/>
                </a:solidFill>
              </a:rPr>
              <a:t>complete loop</a:t>
            </a:r>
            <a:r>
              <a:rPr lang="en-US" dirty="0" smtClean="0"/>
              <a:t>.</a:t>
            </a:r>
          </a:p>
          <a:p>
            <a:pPr algn="just"/>
            <a:r>
              <a:rPr lang="en-US" dirty="0" smtClean="0"/>
              <a:t>Suspended from the trolleys are </a:t>
            </a:r>
            <a:r>
              <a:rPr lang="en-US" b="1" u="sng" dirty="0" smtClean="0"/>
              <a:t>hooks</a:t>
            </a:r>
            <a:r>
              <a:rPr lang="en-US" dirty="0" smtClean="0"/>
              <a:t>, </a:t>
            </a:r>
            <a:r>
              <a:rPr lang="en-US" b="1" u="sng" dirty="0" smtClean="0"/>
              <a:t>baskets</a:t>
            </a:r>
            <a:r>
              <a:rPr lang="en-US" dirty="0" smtClean="0"/>
              <a:t>, or other receptacles to </a:t>
            </a:r>
            <a:r>
              <a:rPr lang="en-US" dirty="0" smtClean="0">
                <a:solidFill>
                  <a:srgbClr val="FF0000"/>
                </a:solidFill>
              </a:rPr>
              <a:t>carry loads</a:t>
            </a:r>
            <a:r>
              <a:rPr lang="en-US" dirty="0" smtClean="0"/>
              <a:t>. </a:t>
            </a:r>
          </a:p>
          <a:p>
            <a:pPr algn="just"/>
            <a:r>
              <a:rPr lang="en-US" dirty="0" smtClean="0"/>
              <a:t>The chain (or cable) is attached to a drive wheel that supplies power to move the chain at a </a:t>
            </a:r>
            <a:r>
              <a:rPr lang="en-US" b="1" dirty="0" smtClean="0">
                <a:solidFill>
                  <a:srgbClr val="FF0000"/>
                </a:solidFill>
              </a:rPr>
              <a:t>constant velocity</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Overhead trolley</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371600" y="1447800"/>
            <a:ext cx="7162800" cy="39624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124200" y="5867400"/>
            <a:ext cx="28956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CONVEYOR SYSTEMS</a:t>
            </a:r>
            <a:endParaRPr lang="en-US" dirty="0"/>
          </a:p>
        </p:txBody>
      </p:sp>
      <p:sp>
        <p:nvSpPr>
          <p:cNvPr id="3" name="Content Placeholder 2"/>
          <p:cNvSpPr>
            <a:spLocks noGrp="1"/>
          </p:cNvSpPr>
          <p:nvPr>
            <p:ph idx="1"/>
          </p:nvPr>
        </p:nvSpPr>
        <p:spPr/>
        <p:txBody>
          <a:bodyPr/>
          <a:lstStyle/>
          <a:p>
            <a:pPr algn="just"/>
            <a:r>
              <a:rPr lang="en-US" dirty="0" smtClean="0"/>
              <a:t>Conveyors are used when material must be moved in relatively </a:t>
            </a:r>
            <a:r>
              <a:rPr lang="en-US" b="1" dirty="0" smtClean="0">
                <a:solidFill>
                  <a:srgbClr val="FF0000"/>
                </a:solidFill>
              </a:rPr>
              <a:t>large quantities </a:t>
            </a:r>
            <a:r>
              <a:rPr lang="en-US" dirty="0" smtClean="0"/>
              <a:t>between specific locations over a </a:t>
            </a:r>
            <a:r>
              <a:rPr lang="en-US" b="1" dirty="0" smtClean="0">
                <a:solidFill>
                  <a:srgbClr val="FF0000"/>
                </a:solidFill>
              </a:rPr>
              <a:t>fixed path.</a:t>
            </a:r>
          </a:p>
          <a:p>
            <a:pPr algn="just"/>
            <a:r>
              <a:rPr lang="en-US" dirty="0" smtClean="0"/>
              <a:t>The fixed </a:t>
            </a:r>
            <a:r>
              <a:rPr lang="en-US" b="1" dirty="0" smtClean="0">
                <a:solidFill>
                  <a:srgbClr val="FF0000"/>
                </a:solidFill>
              </a:rPr>
              <a:t>path</a:t>
            </a:r>
            <a:r>
              <a:rPr lang="en-US" dirty="0" smtClean="0"/>
              <a:t> is implemented by a track system, which may be </a:t>
            </a:r>
          </a:p>
          <a:p>
            <a:pPr algn="just"/>
            <a:r>
              <a:rPr lang="en-US" u="sng" dirty="0" smtClean="0"/>
              <a:t>in-the-Floor</a:t>
            </a:r>
            <a:r>
              <a:rPr lang="en-US" dirty="0" smtClean="0"/>
              <a:t>. </a:t>
            </a:r>
          </a:p>
          <a:p>
            <a:pPr algn="just"/>
            <a:r>
              <a:rPr lang="en-US" u="sng" dirty="0" smtClean="0"/>
              <a:t>above-the-Floor,</a:t>
            </a:r>
            <a:r>
              <a:rPr lang="en-US" dirty="0" smtClean="0"/>
              <a:t> or </a:t>
            </a:r>
          </a:p>
          <a:p>
            <a:pPr algn="just"/>
            <a:r>
              <a:rPr lang="en-US" u="sng" dirty="0" smtClean="0"/>
              <a:t>overhead</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2466" name="Picture 2" descr="Image result for overhead trolley system"/>
          <p:cNvPicPr>
            <a:picLocks noChangeAspect="1" noChangeArrowheads="1"/>
          </p:cNvPicPr>
          <p:nvPr/>
        </p:nvPicPr>
        <p:blipFill>
          <a:blip r:embed="rId2" cstate="print"/>
          <a:srcRect/>
          <a:stretch>
            <a:fillRect/>
          </a:stretch>
        </p:blipFill>
        <p:spPr bwMode="auto">
          <a:xfrm>
            <a:off x="4114800" y="4343400"/>
            <a:ext cx="5029200" cy="2514600"/>
          </a:xfrm>
          <a:prstGeom prst="rect">
            <a:avLst/>
          </a:prstGeom>
          <a:noFill/>
        </p:spPr>
      </p:pic>
      <p:pic>
        <p:nvPicPr>
          <p:cNvPr id="62468" name="Picture 4" descr="Image result for overhead trolley system"/>
          <p:cNvPicPr>
            <a:picLocks noChangeAspect="1" noChangeArrowheads="1"/>
          </p:cNvPicPr>
          <p:nvPr/>
        </p:nvPicPr>
        <p:blipFill>
          <a:blip r:embed="rId3" cstate="print"/>
          <a:srcRect/>
          <a:stretch>
            <a:fillRect/>
          </a:stretch>
        </p:blipFill>
        <p:spPr bwMode="auto">
          <a:xfrm>
            <a:off x="0" y="-1"/>
            <a:ext cx="4648200" cy="4425897"/>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t>Power-and-free overhead trolley</a:t>
            </a:r>
            <a:endParaRPr lang="en-US" sz="3800" b="1" dirty="0"/>
          </a:p>
        </p:txBody>
      </p:sp>
      <p:sp>
        <p:nvSpPr>
          <p:cNvPr id="3" name="Content Placeholder 2"/>
          <p:cNvSpPr>
            <a:spLocks noGrp="1"/>
          </p:cNvSpPr>
          <p:nvPr>
            <p:ph idx="1"/>
          </p:nvPr>
        </p:nvSpPr>
        <p:spPr/>
        <p:txBody>
          <a:bodyPr/>
          <a:lstStyle/>
          <a:p>
            <a:pPr algn="just"/>
            <a:r>
              <a:rPr lang="en-US" dirty="0" smtClean="0"/>
              <a:t>A </a:t>
            </a:r>
            <a:r>
              <a:rPr lang="en-US" i="1" dirty="0" smtClean="0"/>
              <a:t>power-and-free overhead trolley conveyor is similar to the overhead trolley conveyor, </a:t>
            </a:r>
            <a:r>
              <a:rPr lang="en-US" dirty="0" smtClean="0"/>
              <a:t>except that the trolleys are capable of being </a:t>
            </a:r>
            <a:r>
              <a:rPr lang="en-US" b="1" dirty="0" smtClean="0">
                <a:solidFill>
                  <a:srgbClr val="FF0000"/>
                </a:solidFill>
              </a:rPr>
              <a:t>disconnected</a:t>
            </a:r>
            <a:r>
              <a:rPr lang="en-US" dirty="0" smtClean="0"/>
              <a:t> from the drive chain providing this conveyor with an </a:t>
            </a:r>
            <a:r>
              <a:rPr lang="en-US" b="1" dirty="0" smtClean="0">
                <a:solidFill>
                  <a:srgbClr val="FF0000"/>
                </a:solidFill>
              </a:rPr>
              <a:t>asynchronous capability. </a:t>
            </a:r>
          </a:p>
          <a:p>
            <a:pPr algn="just"/>
            <a:r>
              <a:rPr lang="en-US" dirty="0" smtClean="0"/>
              <a:t>This is usually accomplished by using </a:t>
            </a:r>
            <a:r>
              <a:rPr lang="en-US" b="1" dirty="0" smtClean="0">
                <a:solidFill>
                  <a:srgbClr val="FF0000"/>
                </a:solidFill>
              </a:rPr>
              <a:t>two tracks, </a:t>
            </a:r>
            <a:r>
              <a:rPr lang="en-US" dirty="0" smtClean="0"/>
              <a:t>one just above the other.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63494" name="Picture 6" descr="http://www.mhi.org/learning/cicmhe/resources/taxonomy/TransEq/Conv/Images/Power-and-Free%20Conv%20(detail).gif"/>
          <p:cNvPicPr>
            <a:picLocks noChangeAspect="1" noChangeArrowheads="1"/>
          </p:cNvPicPr>
          <p:nvPr/>
        </p:nvPicPr>
        <p:blipFill>
          <a:blip r:embed="rId2" cstate="print"/>
          <a:srcRect/>
          <a:stretch>
            <a:fillRect/>
          </a:stretch>
        </p:blipFill>
        <p:spPr bwMode="auto">
          <a:xfrm>
            <a:off x="3505201" y="0"/>
            <a:ext cx="5638800" cy="3169672"/>
          </a:xfrm>
          <a:prstGeom prst="rect">
            <a:avLst/>
          </a:prstGeom>
          <a:noFill/>
        </p:spPr>
      </p:pic>
      <p:pic>
        <p:nvPicPr>
          <p:cNvPr id="63496" name="Picture 8" descr="http://www.mhi.org/learning/cicmhe/resources/taxonomy/TransEq/Conv/Images/Power-and-Free%20Conv.gif"/>
          <p:cNvPicPr>
            <a:picLocks noChangeAspect="1" noChangeArrowheads="1"/>
          </p:cNvPicPr>
          <p:nvPr/>
        </p:nvPicPr>
        <p:blipFill>
          <a:blip r:embed="rId3" cstate="print"/>
          <a:srcRect/>
          <a:stretch>
            <a:fillRect/>
          </a:stretch>
        </p:blipFill>
        <p:spPr bwMode="auto">
          <a:xfrm>
            <a:off x="0" y="3238500"/>
            <a:ext cx="7239000" cy="36195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Cart-on-track conveyors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i="1" dirty="0" smtClean="0"/>
              <a:t>Cartoon-track conveyors consist of individual </a:t>
            </a:r>
            <a:r>
              <a:rPr lang="en-US" b="1" dirty="0" smtClean="0">
                <a:solidFill>
                  <a:srgbClr val="FF0000"/>
                </a:solidFill>
              </a:rPr>
              <a:t>carts riding on a track </a:t>
            </a:r>
            <a:r>
              <a:rPr lang="en-US" dirty="0" smtClean="0"/>
              <a:t>a few feet above floor level. </a:t>
            </a:r>
          </a:p>
          <a:p>
            <a:r>
              <a:rPr lang="en-US" dirty="0" smtClean="0"/>
              <a:t>The carts are </a:t>
            </a:r>
            <a:r>
              <a:rPr lang="en-US" dirty="0" smtClean="0">
                <a:solidFill>
                  <a:srgbClr val="FF0000"/>
                </a:solidFill>
              </a:rPr>
              <a:t>driven by </a:t>
            </a:r>
            <a:r>
              <a:rPr lang="en-US" dirty="0" smtClean="0"/>
              <a:t>means of a </a:t>
            </a:r>
            <a:r>
              <a:rPr lang="en-US" b="1" dirty="0" smtClean="0">
                <a:solidFill>
                  <a:srgbClr val="FF0000"/>
                </a:solidFill>
              </a:rPr>
              <a:t>rotating shaft</a:t>
            </a:r>
            <a:r>
              <a:rPr lang="en-US" dirty="0" smtClean="0"/>
              <a:t>, </a:t>
            </a:r>
          </a:p>
          <a:p>
            <a:pPr algn="just"/>
            <a:r>
              <a:rPr lang="en-US" dirty="0" smtClean="0"/>
              <a:t>A </a:t>
            </a:r>
            <a:r>
              <a:rPr lang="en-US" b="1" dirty="0" smtClean="0">
                <a:solidFill>
                  <a:srgbClr val="FF0000"/>
                </a:solidFill>
              </a:rPr>
              <a:t>drive wheel</a:t>
            </a:r>
            <a:r>
              <a:rPr lang="en-US" dirty="0" smtClean="0"/>
              <a:t>, attached to the </a:t>
            </a:r>
            <a:r>
              <a:rPr lang="en-US" b="1" dirty="0" smtClean="0">
                <a:solidFill>
                  <a:srgbClr val="FF0000"/>
                </a:solidFill>
              </a:rPr>
              <a:t>bottom</a:t>
            </a:r>
            <a:r>
              <a:rPr lang="en-US" dirty="0" smtClean="0"/>
              <a:t> of the cart and set </a:t>
            </a:r>
            <a:r>
              <a:rPr lang="en-US" b="1" dirty="0" smtClean="0">
                <a:solidFill>
                  <a:srgbClr val="FF0000"/>
                </a:solidFill>
              </a:rPr>
              <a:t>at an angle </a:t>
            </a:r>
            <a:r>
              <a:rPr lang="en-US" dirty="0" smtClean="0"/>
              <a:t>to the rotating tube, rests against it and drives the cart forward.</a:t>
            </a:r>
          </a:p>
          <a:p>
            <a:r>
              <a:rPr lang="en-US" dirty="0" smtClean="0"/>
              <a:t>The cart </a:t>
            </a:r>
            <a:r>
              <a:rPr lang="en-US" b="1" dirty="0" smtClean="0">
                <a:solidFill>
                  <a:srgbClr val="FF0000"/>
                </a:solidFill>
              </a:rPr>
              <a:t>speed</a:t>
            </a:r>
            <a:r>
              <a:rPr lang="en-US" dirty="0" smtClean="0"/>
              <a:t> is controlled by </a:t>
            </a:r>
            <a:r>
              <a:rPr lang="en-US" b="1" dirty="0" smtClean="0">
                <a:solidFill>
                  <a:srgbClr val="FF0000"/>
                </a:solidFill>
              </a:rPr>
              <a:t>regulating the angle</a:t>
            </a:r>
            <a:r>
              <a:rPr lang="en-US" dirty="0" smtClean="0"/>
              <a:t> of contact between the drive wheel and the spinning tube.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914400"/>
          </a:xfrm>
        </p:spPr>
        <p:txBody>
          <a:bodyPr/>
          <a:lstStyle/>
          <a:p>
            <a:r>
              <a:rPr lang="en-US" b="1" dirty="0" smtClean="0"/>
              <a:t>Cart-on-track conveyors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143000" y="914400"/>
            <a:ext cx="7772400" cy="532447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048000" y="6172200"/>
            <a:ext cx="2971800" cy="5334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61442" name="Picture 2" descr="Image result for cart on track conveyor"/>
          <p:cNvPicPr>
            <a:picLocks noChangeAspect="1" noChangeArrowheads="1"/>
          </p:cNvPicPr>
          <p:nvPr/>
        </p:nvPicPr>
        <p:blipFill>
          <a:blip r:embed="rId2" cstate="print"/>
          <a:srcRect/>
          <a:stretch>
            <a:fillRect/>
          </a:stretch>
        </p:blipFill>
        <p:spPr bwMode="auto">
          <a:xfrm>
            <a:off x="1087227" y="609600"/>
            <a:ext cx="7659275" cy="5715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en-US" b="1" dirty="0" smtClean="0"/>
              <a:t>Screw conveyors</a:t>
            </a:r>
            <a:endParaRPr lang="en-US" b="1" dirty="0"/>
          </a:p>
        </p:txBody>
      </p:sp>
      <p:sp>
        <p:nvSpPr>
          <p:cNvPr id="3" name="Content Placeholder 2"/>
          <p:cNvSpPr>
            <a:spLocks noGrp="1"/>
          </p:cNvSpPr>
          <p:nvPr>
            <p:ph idx="1"/>
          </p:nvPr>
        </p:nvSpPr>
        <p:spPr>
          <a:xfrm>
            <a:off x="1435608" y="1371600"/>
            <a:ext cx="7498080" cy="4876800"/>
          </a:xfrm>
        </p:spPr>
        <p:txBody>
          <a:bodyPr/>
          <a:lstStyle/>
          <a:p>
            <a:pPr algn="just"/>
            <a:r>
              <a:rPr lang="en-US" i="1" dirty="0" smtClean="0"/>
              <a:t>Screw conveyors arc based on the Archimedes screw, the water-raising device devised </a:t>
            </a:r>
            <a:r>
              <a:rPr lang="en-US" dirty="0" smtClean="0"/>
              <a:t>in ancient times (circa 236 B.C.)</a:t>
            </a:r>
          </a:p>
          <a:p>
            <a:pPr algn="just"/>
            <a:r>
              <a:rPr lang="en-US" dirty="0" smtClean="0"/>
              <a:t>It consists of a large screw inside a cylinder, turned by hand to pump water up-hill for irrigation purposes.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2" name="Picture 4" descr="http://www.mechanicalengineeringblog.com/wp-content/uploads/2011/08/01-screw-conveyor-screw-conveyor-design-screw-conveyor-design-calculations-screw-conveyor-housin.jpg"/>
          <p:cNvPicPr>
            <a:picLocks noChangeAspect="1" noChangeArrowheads="1"/>
          </p:cNvPicPr>
          <p:nvPr/>
        </p:nvPicPr>
        <p:blipFill>
          <a:blip r:embed="rId2" cstate="print"/>
          <a:srcRect/>
          <a:stretch>
            <a:fillRect/>
          </a:stretch>
        </p:blipFill>
        <p:spPr bwMode="auto">
          <a:xfrm>
            <a:off x="3162300" y="2686049"/>
            <a:ext cx="5981700" cy="4171951"/>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3490" name="Picture 2" descr="Image result for screw conveyor"/>
          <p:cNvPicPr>
            <a:picLocks noChangeAspect="1" noChangeArrowheads="1"/>
          </p:cNvPicPr>
          <p:nvPr/>
        </p:nvPicPr>
        <p:blipFill>
          <a:blip r:embed="rId3" cstate="print"/>
          <a:srcRect/>
          <a:stretch>
            <a:fillRect/>
          </a:stretch>
        </p:blipFill>
        <p:spPr bwMode="auto">
          <a:xfrm>
            <a:off x="0" y="0"/>
            <a:ext cx="3810000" cy="386125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1143000"/>
          </a:xfrm>
        </p:spPr>
        <p:txBody>
          <a:bodyPr/>
          <a:lstStyle/>
          <a:p>
            <a:r>
              <a:rPr lang="en-US" b="1" dirty="0" smtClean="0"/>
              <a:t>Vibration-based conveyors</a:t>
            </a:r>
            <a:endParaRPr lang="en-US" b="1" dirty="0"/>
          </a:p>
        </p:txBody>
      </p:sp>
      <p:sp>
        <p:nvSpPr>
          <p:cNvPr id="3" name="Content Placeholder 2"/>
          <p:cNvSpPr>
            <a:spLocks noGrp="1"/>
          </p:cNvSpPr>
          <p:nvPr>
            <p:ph idx="1"/>
          </p:nvPr>
        </p:nvSpPr>
        <p:spPr>
          <a:xfrm>
            <a:off x="762000" y="990600"/>
            <a:ext cx="7498080" cy="4800600"/>
          </a:xfrm>
        </p:spPr>
        <p:txBody>
          <a:bodyPr/>
          <a:lstStyle/>
          <a:p>
            <a:pPr algn="just"/>
            <a:r>
              <a:rPr lang="en-US" i="1" dirty="0" smtClean="0"/>
              <a:t>Vibration-based conveyors use a flat </a:t>
            </a:r>
            <a:r>
              <a:rPr lang="en-US" dirty="0" smtClean="0"/>
              <a:t>track connected to an electromagnet that imparts an angular vibratory motion to the track to propel items in the desired direction. </a:t>
            </a:r>
          </a:p>
          <a:p>
            <a:pPr algn="just"/>
            <a:r>
              <a:rPr lang="en-US" dirty="0" smtClean="0"/>
              <a:t>This same principle is used in vibratory bowl feeders to deliver components in automated assembly systems.</a:t>
            </a:r>
            <a:endParaRPr lang="en-US" dirty="0"/>
          </a:p>
        </p:txBody>
      </p:sp>
      <p:pic>
        <p:nvPicPr>
          <p:cNvPr id="11266" name="Picture 2" descr="http://upload.wikimedia.org/wikipedia/commons/thumb/2/23/Bowl_Feeder.jpg/220px-Bowl_Feeder.jpg">
            <a:hlinkClick r:id="rId2"/>
          </p:cNvPr>
          <p:cNvPicPr>
            <a:picLocks noChangeAspect="1" noChangeArrowheads="1"/>
          </p:cNvPicPr>
          <p:nvPr/>
        </p:nvPicPr>
        <p:blipFill>
          <a:blip r:embed="rId3" cstate="print"/>
          <a:srcRect/>
          <a:stretch>
            <a:fillRect/>
          </a:stretch>
        </p:blipFill>
        <p:spPr bwMode="auto">
          <a:xfrm>
            <a:off x="6096002" y="4572001"/>
            <a:ext cx="3047998" cy="22860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0"/>
            <a:ext cx="7498080" cy="1143000"/>
          </a:xfrm>
        </p:spPr>
        <p:txBody>
          <a:bodyPr/>
          <a:lstStyle/>
          <a:p>
            <a:r>
              <a:rPr lang="en-US" b="1" dirty="0" smtClean="0"/>
              <a:t>Vertical Lift conveyors</a:t>
            </a:r>
            <a:endParaRPr lang="en-US" b="1" dirty="0"/>
          </a:p>
        </p:txBody>
      </p:sp>
      <p:sp>
        <p:nvSpPr>
          <p:cNvPr id="3" name="Content Placeholder 2"/>
          <p:cNvSpPr>
            <a:spLocks noGrp="1"/>
          </p:cNvSpPr>
          <p:nvPr>
            <p:ph idx="1"/>
          </p:nvPr>
        </p:nvSpPr>
        <p:spPr>
          <a:xfrm>
            <a:off x="2209800" y="1295400"/>
            <a:ext cx="6934200" cy="4800600"/>
          </a:xfrm>
        </p:spPr>
        <p:txBody>
          <a:bodyPr/>
          <a:lstStyle/>
          <a:p>
            <a:r>
              <a:rPr lang="en-US" i="1" dirty="0" smtClean="0"/>
              <a:t>Vertical lift conveyors </a:t>
            </a:r>
            <a:r>
              <a:rPr lang="en-US" dirty="0" smtClean="0"/>
              <a:t>include a variety of mechanical elevators designed to provide vertical motion, such as between floors or to link floor-based conveyors with overhead conveyors. </a:t>
            </a:r>
          </a:p>
          <a:p>
            <a:pPr algn="just"/>
            <a:r>
              <a:rPr lang="en-US" dirty="0" smtClean="0"/>
              <a:t>Other conveyor types include non-powered </a:t>
            </a:r>
            <a:r>
              <a:rPr lang="en-US" i="1" dirty="0" smtClean="0"/>
              <a:t>chutes, ramps. and lubes, which are driven by gravity.</a:t>
            </a:r>
            <a:endParaRPr lang="en-US" dirty="0"/>
          </a:p>
        </p:txBody>
      </p:sp>
      <p:pic>
        <p:nvPicPr>
          <p:cNvPr id="10242" name="Picture 2" descr="http://ts1.mm.bing.net/th?&amp;id=HN.607987444827817245&amp;w=300&amp;h=300&amp;c=0&amp;pid=1.9&amp;rs=0&amp;p=0"/>
          <p:cNvPicPr>
            <a:picLocks noChangeAspect="1" noChangeArrowheads="1"/>
          </p:cNvPicPr>
          <p:nvPr/>
        </p:nvPicPr>
        <p:blipFill>
          <a:blip r:embed="rId2" cstate="print"/>
          <a:srcRect l="18825" r="22608"/>
          <a:stretch>
            <a:fillRect/>
          </a:stretch>
        </p:blipFill>
        <p:spPr bwMode="auto">
          <a:xfrm>
            <a:off x="-1" y="2895600"/>
            <a:ext cx="2293621" cy="39624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Conveyors</a:t>
            </a:r>
            <a:endParaRPr lang="en-US" dirty="0"/>
          </a:p>
        </p:txBody>
      </p:sp>
      <p:sp>
        <p:nvSpPr>
          <p:cNvPr id="3" name="Content Placeholder 2"/>
          <p:cNvSpPr>
            <a:spLocks noGrp="1"/>
          </p:cNvSpPr>
          <p:nvPr>
            <p:ph idx="1"/>
          </p:nvPr>
        </p:nvSpPr>
        <p:spPr/>
        <p:txBody>
          <a:bodyPr>
            <a:normAutofit/>
          </a:bodyPr>
          <a:lstStyle/>
          <a:p>
            <a:pPr>
              <a:buNone/>
            </a:pPr>
            <a:r>
              <a:rPr lang="en-US" sz="2800" dirty="0" smtClean="0"/>
              <a:t>	</a:t>
            </a:r>
            <a:r>
              <a:rPr lang="en-US" sz="2800" b="1" dirty="0" smtClean="0"/>
              <a:t>Powered Conveyors:</a:t>
            </a:r>
          </a:p>
          <a:p>
            <a:pPr algn="just">
              <a:buNone/>
            </a:pPr>
            <a:r>
              <a:rPr lang="en-US" sz="2800" dirty="0" smtClean="0"/>
              <a:t>	In powered conveyors, the power mechanism is contained in the fixed path, </a:t>
            </a:r>
            <a:r>
              <a:rPr lang="en-US" sz="2800" b="1" dirty="0" smtClean="0">
                <a:solidFill>
                  <a:srgbClr val="FF0000"/>
                </a:solidFill>
              </a:rPr>
              <a:t>using</a:t>
            </a:r>
            <a:r>
              <a:rPr lang="en-US" sz="2800" dirty="0" smtClean="0"/>
              <a:t> </a:t>
            </a:r>
            <a:r>
              <a:rPr lang="en-US" sz="2800" u="sng" dirty="0" smtClean="0"/>
              <a:t>chains</a:t>
            </a:r>
            <a:r>
              <a:rPr lang="en-US" sz="2800" dirty="0" smtClean="0"/>
              <a:t>. </a:t>
            </a:r>
            <a:r>
              <a:rPr lang="en-US" sz="2800" u="sng" dirty="0" smtClean="0"/>
              <a:t>belts,</a:t>
            </a:r>
            <a:r>
              <a:rPr lang="en-US" sz="2800" dirty="0" smtClean="0"/>
              <a:t> </a:t>
            </a:r>
            <a:r>
              <a:rPr lang="en-US" sz="2800" u="sng" dirty="0" smtClean="0"/>
              <a:t>rotating rolls</a:t>
            </a:r>
            <a:r>
              <a:rPr lang="en-US" sz="2800" dirty="0" smtClean="0"/>
              <a:t>, or other devices to propel loads along the path. </a:t>
            </a:r>
          </a:p>
          <a:p>
            <a:pPr algn="just">
              <a:buNone/>
            </a:pPr>
            <a:r>
              <a:rPr lang="en-US" sz="2800" dirty="0" smtClean="0"/>
              <a:t>	Powered conveyors are commonly </a:t>
            </a:r>
            <a:r>
              <a:rPr lang="en-US" sz="2800" b="1" dirty="0" smtClean="0">
                <a:solidFill>
                  <a:srgbClr val="FF0000"/>
                </a:solidFill>
              </a:rPr>
              <a:t>used</a:t>
            </a:r>
            <a:r>
              <a:rPr lang="en-US" sz="2800" dirty="0" smtClean="0"/>
              <a:t> in automated material transport systems in </a:t>
            </a:r>
            <a:r>
              <a:rPr lang="en-US" sz="2800" u="sng" dirty="0" smtClean="0"/>
              <a:t>manufacturing plants</a:t>
            </a:r>
            <a:r>
              <a:rPr lang="en-US" sz="2800" dirty="0" smtClean="0"/>
              <a:t>, </a:t>
            </a:r>
            <a:r>
              <a:rPr lang="en-US" sz="2800" u="sng" dirty="0" smtClean="0"/>
              <a:t>warehouses</a:t>
            </a:r>
            <a:r>
              <a:rPr lang="en-US" sz="2800" dirty="0" smtClean="0"/>
              <a:t>, and </a:t>
            </a:r>
            <a:r>
              <a:rPr lang="en-US" sz="2800" u="sng" dirty="0" smtClean="0"/>
              <a:t>distribution centers</a:t>
            </a:r>
            <a:r>
              <a:rPr lang="en-US" sz="2800" dirty="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Conveyor Operations and Features</a:t>
            </a:r>
            <a:endParaRPr lang="en-US" dirty="0"/>
          </a:p>
        </p:txBody>
      </p:sp>
      <p:sp>
        <p:nvSpPr>
          <p:cNvPr id="3" name="Content Placeholder 2"/>
          <p:cNvSpPr>
            <a:spLocks noGrp="1"/>
          </p:cNvSpPr>
          <p:nvPr>
            <p:ph idx="1"/>
          </p:nvPr>
        </p:nvSpPr>
        <p:spPr/>
        <p:txBody>
          <a:bodyPr/>
          <a:lstStyle/>
          <a:p>
            <a:pPr algn="just">
              <a:buNone/>
            </a:pPr>
            <a:r>
              <a:rPr lang="en-US" dirty="0" smtClean="0"/>
              <a:t>	Conveyor systems divide into two basic types in terms of the characteristic motion of the materials moved by the system: </a:t>
            </a:r>
          </a:p>
          <a:p>
            <a:pPr algn="just"/>
            <a:r>
              <a:rPr lang="en-US" dirty="0" smtClean="0"/>
              <a:t>(1) Continuous  </a:t>
            </a:r>
          </a:p>
          <a:p>
            <a:pPr algn="just"/>
            <a:r>
              <a:rPr lang="en-US" dirty="0" smtClean="0"/>
              <a:t>(2) Asynchronous.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Conveyor Operations and Features</a:t>
            </a:r>
            <a:endParaRPr lang="en-US" dirty="0"/>
          </a:p>
        </p:txBody>
      </p:sp>
      <p:sp>
        <p:nvSpPr>
          <p:cNvPr id="3" name="Content Placeholder 2"/>
          <p:cNvSpPr>
            <a:spLocks noGrp="1"/>
          </p:cNvSpPr>
          <p:nvPr>
            <p:ph idx="1"/>
          </p:nvPr>
        </p:nvSpPr>
        <p:spPr/>
        <p:txBody>
          <a:bodyPr/>
          <a:lstStyle/>
          <a:p>
            <a:pPr algn="just"/>
            <a:endParaRPr lang="en-US" b="1" dirty="0" smtClean="0"/>
          </a:p>
          <a:p>
            <a:pPr algn="just"/>
            <a:r>
              <a:rPr lang="en-US" b="1" dirty="0" smtClean="0"/>
              <a:t>Continuous motion</a:t>
            </a:r>
            <a:r>
              <a:rPr lang="en-US" dirty="0" smtClean="0"/>
              <a:t> conveyors move at a constant velocity </a:t>
            </a:r>
            <a:r>
              <a:rPr lang="en-US" dirty="0" err="1" smtClean="0"/>
              <a:t>Vc</a:t>
            </a:r>
            <a:r>
              <a:rPr lang="en-US" dirty="0" smtClean="0"/>
              <a:t> along the path.  They include belt, roller, skate-wheel. overhead trolley, and slat conveyors,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Conveyor Operations and Features</a:t>
            </a:r>
            <a:endParaRPr lang="en-US" dirty="0"/>
          </a:p>
        </p:txBody>
      </p:sp>
      <p:sp>
        <p:nvSpPr>
          <p:cNvPr id="3" name="Content Placeholder 2"/>
          <p:cNvSpPr>
            <a:spLocks noGrp="1"/>
          </p:cNvSpPr>
          <p:nvPr>
            <p:ph idx="1"/>
          </p:nvPr>
        </p:nvSpPr>
        <p:spPr/>
        <p:txBody>
          <a:bodyPr>
            <a:normAutofit/>
          </a:bodyPr>
          <a:lstStyle/>
          <a:p>
            <a:pPr algn="just"/>
            <a:r>
              <a:rPr lang="en-US" b="1" i="1" dirty="0" smtClean="0"/>
              <a:t>Asynchronous conveyors</a:t>
            </a:r>
            <a:r>
              <a:rPr lang="en-US" i="1" dirty="0" smtClean="0"/>
              <a:t> operate with a stop- and-go motion in which loads, usually </a:t>
            </a:r>
            <a:r>
              <a:rPr lang="en-US" dirty="0" smtClean="0"/>
              <a:t>contained in carriers (e.g., hooks, baskets, carts), move between stations and then stop and remain at the station until released.</a:t>
            </a:r>
          </a:p>
          <a:p>
            <a:pPr algn="just"/>
            <a:r>
              <a:rPr lang="en-US" dirty="0" smtClean="0"/>
              <a:t>Examples of this type include overhead power-and-free trolley, in-floor towline, and carton-track conveyors.</a:t>
            </a:r>
          </a:p>
          <a:p>
            <a:pPr algn="just"/>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use Asynchronous conveyors:</a:t>
            </a:r>
            <a:endParaRPr lang="en-US" dirty="0"/>
          </a:p>
        </p:txBody>
      </p:sp>
      <p:sp>
        <p:nvSpPr>
          <p:cNvPr id="3" name="Content Placeholder 2"/>
          <p:cNvSpPr>
            <a:spLocks noGrp="1"/>
          </p:cNvSpPr>
          <p:nvPr>
            <p:ph idx="1"/>
          </p:nvPr>
        </p:nvSpPr>
        <p:spPr/>
        <p:txBody>
          <a:bodyPr>
            <a:normAutofit/>
          </a:bodyPr>
          <a:lstStyle/>
          <a:p>
            <a:r>
              <a:rPr lang="en-US" dirty="0" smtClean="0"/>
              <a:t>To accumulate loads.</a:t>
            </a:r>
          </a:p>
          <a:p>
            <a:r>
              <a:rPr lang="en-US" dirty="0" smtClean="0"/>
              <a:t>Temporary storage.</a:t>
            </a:r>
          </a:p>
          <a:p>
            <a:r>
              <a:rPr lang="en-US" dirty="0" smtClean="0"/>
              <a:t>To allow for differences in production rates between adjacent processing areas.</a:t>
            </a:r>
          </a:p>
          <a:p>
            <a:r>
              <a:rPr lang="en-US" dirty="0" smtClean="0"/>
              <a:t> To smooth production when cycle times vary at stations along </a:t>
            </a:r>
            <a:r>
              <a:rPr lang="en-US" i="1" dirty="0" smtClean="0"/>
              <a:t>the conveyor. </a:t>
            </a:r>
          </a:p>
          <a:p>
            <a:r>
              <a:rPr lang="en-US" i="1" dirty="0" smtClean="0"/>
              <a:t>To accommodate different conveyor </a:t>
            </a:r>
            <a:r>
              <a:rPr lang="en-US" dirty="0" smtClean="0"/>
              <a:t>speeds along the pathway.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r>
              <a:rPr lang="en-US" dirty="0" smtClean="0"/>
              <a:t>Classifications of Conveyors</a:t>
            </a:r>
            <a:endParaRPr lang="en-US" dirty="0"/>
          </a:p>
        </p:txBody>
      </p:sp>
      <p:sp>
        <p:nvSpPr>
          <p:cNvPr id="3" name="Content Placeholder 2"/>
          <p:cNvSpPr>
            <a:spLocks noGrp="1"/>
          </p:cNvSpPr>
          <p:nvPr>
            <p:ph idx="1"/>
          </p:nvPr>
        </p:nvSpPr>
        <p:spPr>
          <a:xfrm>
            <a:off x="1371600" y="1066800"/>
            <a:ext cx="7498080" cy="4800600"/>
          </a:xfrm>
        </p:spPr>
        <p:txBody>
          <a:bodyPr/>
          <a:lstStyle/>
          <a:p>
            <a:pPr>
              <a:buNone/>
            </a:pPr>
            <a:r>
              <a:rPr lang="en-US" dirty="0" smtClean="0"/>
              <a:t>Conveyors can also be classified as: </a:t>
            </a:r>
          </a:p>
          <a:p>
            <a:r>
              <a:rPr lang="en-US" dirty="0" smtClean="0"/>
              <a:t>(1) Single direction.</a:t>
            </a:r>
          </a:p>
          <a:p>
            <a:r>
              <a:rPr lang="en-US" dirty="0" smtClean="0"/>
              <a:t>(2) Continuous loop.</a:t>
            </a:r>
          </a:p>
          <a:p>
            <a:r>
              <a:rPr lang="en-US" dirty="0" smtClean="0"/>
              <a:t>(3) Re-circulating.</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219200" y="3352800"/>
            <a:ext cx="7239000" cy="26670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971800" y="6172200"/>
            <a:ext cx="4276725" cy="29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Single Direction Conveyors</a:t>
            </a:r>
            <a:endParaRPr lang="en-US" b="1" dirty="0"/>
          </a:p>
        </p:txBody>
      </p:sp>
      <p:sp>
        <p:nvSpPr>
          <p:cNvPr id="3" name="Content Placeholder 2"/>
          <p:cNvSpPr>
            <a:spLocks noGrp="1"/>
          </p:cNvSpPr>
          <p:nvPr>
            <p:ph idx="1"/>
          </p:nvPr>
        </p:nvSpPr>
        <p:spPr>
          <a:xfrm>
            <a:off x="1435608" y="1447800"/>
            <a:ext cx="7498080" cy="5181600"/>
          </a:xfrm>
        </p:spPr>
        <p:txBody>
          <a:bodyPr>
            <a:normAutofit fontScale="85000" lnSpcReduction="10000"/>
          </a:bodyPr>
          <a:lstStyle/>
          <a:p>
            <a:r>
              <a:rPr lang="en-US" dirty="0" smtClean="0"/>
              <a:t>Materials are loaded at one end and unloaded at the other.</a:t>
            </a:r>
          </a:p>
          <a:p>
            <a:r>
              <a:rPr lang="en-US" dirty="0" smtClean="0"/>
              <a:t>Assuming the conveyor operates at a constant speed, the time required to move materials from load station to unload station is given by:</a:t>
            </a:r>
          </a:p>
          <a:p>
            <a:endParaRPr lang="en-US" dirty="0" smtClean="0"/>
          </a:p>
          <a:p>
            <a:endParaRPr lang="en-US" dirty="0" smtClean="0"/>
          </a:p>
          <a:p>
            <a:r>
              <a:rPr lang="en-US" dirty="0" smtClean="0"/>
              <a:t>where Td= delivery time (min), Ld = length of conveyor between load and unload stations</a:t>
            </a:r>
          </a:p>
          <a:p>
            <a:r>
              <a:rPr lang="en-US" dirty="0" smtClean="0"/>
              <a:t>(m, ft), and </a:t>
            </a:r>
            <a:r>
              <a:rPr lang="en-US" dirty="0" err="1" smtClean="0"/>
              <a:t>Vc</a:t>
            </a:r>
            <a:r>
              <a:rPr lang="en-US" dirty="0" smtClean="0"/>
              <a:t> = conveyor velocity (m/min, ft/min).</a:t>
            </a:r>
            <a:endParaRPr lang="en-US" dirty="0"/>
          </a:p>
        </p:txBody>
      </p:sp>
      <p:graphicFrame>
        <p:nvGraphicFramePr>
          <p:cNvPr id="4" name="Object 3"/>
          <p:cNvGraphicFramePr>
            <a:graphicFrameLocks noChangeAspect="1"/>
          </p:cNvGraphicFramePr>
          <p:nvPr/>
        </p:nvGraphicFramePr>
        <p:xfrm>
          <a:off x="4267200" y="3505200"/>
          <a:ext cx="1600200" cy="838200"/>
        </p:xfrm>
        <a:graphic>
          <a:graphicData uri="http://schemas.openxmlformats.org/presentationml/2006/ole">
            <p:oleObj spid="_x0000_s4098" name="Equation" r:id="rId3" imgW="520560" imgH="431640" progId="Equation.3">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Single Direction Conveyors</a:t>
            </a:r>
            <a:endParaRPr lang="en-US" dirty="0"/>
          </a:p>
        </p:txBody>
      </p:sp>
      <p:sp>
        <p:nvSpPr>
          <p:cNvPr id="3" name="Content Placeholder 2"/>
          <p:cNvSpPr>
            <a:spLocks noGrp="1"/>
          </p:cNvSpPr>
          <p:nvPr>
            <p:ph idx="1"/>
          </p:nvPr>
        </p:nvSpPr>
        <p:spPr>
          <a:xfrm>
            <a:off x="1143000" y="1447800"/>
            <a:ext cx="7790688" cy="4800600"/>
          </a:xfrm>
        </p:spPr>
        <p:txBody>
          <a:bodyPr>
            <a:normAutofit/>
          </a:bodyPr>
          <a:lstStyle/>
          <a:p>
            <a:pPr algn="just"/>
            <a:r>
              <a:rPr lang="en-US" dirty="0" smtClean="0"/>
              <a:t>The flow rate of materials on the conveyor is determined by the rate of loading at the load station.</a:t>
            </a:r>
          </a:p>
          <a:p>
            <a:pPr algn="just"/>
            <a:endParaRPr lang="en-US" dirty="0" smtClean="0"/>
          </a:p>
          <a:p>
            <a:pPr algn="just"/>
            <a:r>
              <a:rPr lang="en-US" dirty="0" smtClean="0"/>
              <a:t>Where </a:t>
            </a:r>
            <a:r>
              <a:rPr lang="en-US" dirty="0" err="1" smtClean="0"/>
              <a:t>R</a:t>
            </a:r>
            <a:r>
              <a:rPr lang="en-US" sz="1800" dirty="0" err="1" smtClean="0"/>
              <a:t>f</a:t>
            </a:r>
            <a:r>
              <a:rPr lang="en-US" sz="1800" dirty="0" smtClean="0"/>
              <a:t> </a:t>
            </a:r>
            <a:r>
              <a:rPr lang="en-US" dirty="0" smtClean="0"/>
              <a:t>= material flow rate (parts/min), R</a:t>
            </a:r>
            <a:r>
              <a:rPr lang="en-US" sz="2000" dirty="0" smtClean="0"/>
              <a:t>L</a:t>
            </a:r>
            <a:r>
              <a:rPr lang="en-US" dirty="0" smtClean="0"/>
              <a:t> = loading rate (parts/min),Sc = center to-center spacing of materials on the conveyor (m/part, ft/part) and T</a:t>
            </a:r>
            <a:r>
              <a:rPr lang="en-US" sz="1800" dirty="0" smtClean="0"/>
              <a:t>L</a:t>
            </a:r>
            <a:r>
              <a:rPr lang="en-US" dirty="0" smtClean="0"/>
              <a:t> = loading time (min/part).</a:t>
            </a:r>
          </a:p>
          <a:p>
            <a:pPr algn="just"/>
            <a:endParaRPr lang="en-US" dirty="0"/>
          </a:p>
        </p:txBody>
      </p:sp>
      <p:graphicFrame>
        <p:nvGraphicFramePr>
          <p:cNvPr id="4" name="Object 3"/>
          <p:cNvGraphicFramePr>
            <a:graphicFrameLocks noChangeAspect="1"/>
          </p:cNvGraphicFramePr>
          <p:nvPr/>
        </p:nvGraphicFramePr>
        <p:xfrm>
          <a:off x="3733800" y="2819400"/>
          <a:ext cx="2743200" cy="825500"/>
        </p:xfrm>
        <a:graphic>
          <a:graphicData uri="http://schemas.openxmlformats.org/presentationml/2006/ole">
            <p:oleObj spid="_x0000_s5122" name="Equation" r:id="rId3" imgW="1180800" imgH="43164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Single Direction Conveyors</a:t>
            </a:r>
            <a:endParaRPr lang="en-US" dirty="0"/>
          </a:p>
        </p:txBody>
      </p:sp>
      <p:sp>
        <p:nvSpPr>
          <p:cNvPr id="3" name="Content Placeholder 2"/>
          <p:cNvSpPr>
            <a:spLocks noGrp="1"/>
          </p:cNvSpPr>
          <p:nvPr>
            <p:ph idx="1"/>
          </p:nvPr>
        </p:nvSpPr>
        <p:spPr/>
        <p:txBody>
          <a:bodyPr/>
          <a:lstStyle/>
          <a:p>
            <a:pPr algn="just"/>
            <a:r>
              <a:rPr lang="en-US" dirty="0" smtClean="0"/>
              <a:t>The time required to unload the conveyor must be equal to or less than the loading time.</a:t>
            </a:r>
          </a:p>
          <a:p>
            <a:pPr algn="just"/>
            <a:endParaRPr lang="en-US" dirty="0" smtClean="0"/>
          </a:p>
          <a:p>
            <a:r>
              <a:rPr lang="en-US" dirty="0" smtClean="0"/>
              <a:t>The advantage of the unit load principle can be demonstrated by transporting </a:t>
            </a:r>
            <a:r>
              <a:rPr lang="en-US" sz="4000" i="1" dirty="0" err="1" smtClean="0"/>
              <a:t>n</a:t>
            </a:r>
            <a:r>
              <a:rPr lang="en-US" sz="2000" b="1" i="1" dirty="0" err="1" smtClean="0"/>
              <a:t>p</a:t>
            </a:r>
            <a:r>
              <a:rPr lang="en-US" i="1" dirty="0" smtClean="0"/>
              <a:t> parts in a carrier rather than a single part.</a:t>
            </a:r>
            <a:endParaRPr lang="en-US" dirty="0"/>
          </a:p>
        </p:txBody>
      </p:sp>
      <p:graphicFrame>
        <p:nvGraphicFramePr>
          <p:cNvPr id="4" name="Object 3"/>
          <p:cNvGraphicFramePr>
            <a:graphicFrameLocks noChangeAspect="1"/>
          </p:cNvGraphicFramePr>
          <p:nvPr/>
        </p:nvGraphicFramePr>
        <p:xfrm>
          <a:off x="4330700" y="2971800"/>
          <a:ext cx="2222500" cy="571500"/>
        </p:xfrm>
        <a:graphic>
          <a:graphicData uri="http://schemas.openxmlformats.org/presentationml/2006/ole">
            <p:oleObj spid="_x0000_s6146" name="Equation" r:id="rId3" imgW="482400" imgH="228600" progId="Equation.3">
              <p:embed/>
            </p:oleObj>
          </a:graphicData>
        </a:graphic>
      </p:graphicFrame>
      <p:graphicFrame>
        <p:nvGraphicFramePr>
          <p:cNvPr id="6147" name="Object 3"/>
          <p:cNvGraphicFramePr>
            <a:graphicFrameLocks noChangeAspect="1"/>
          </p:cNvGraphicFramePr>
          <p:nvPr/>
        </p:nvGraphicFramePr>
        <p:xfrm>
          <a:off x="3663950" y="5386388"/>
          <a:ext cx="2660650" cy="862012"/>
        </p:xfrm>
        <a:graphic>
          <a:graphicData uri="http://schemas.openxmlformats.org/presentationml/2006/ole">
            <p:oleObj spid="_x0000_s6147" name="Equation" r:id="rId4" imgW="977760" imgH="457200" progId="Equation.3">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14400"/>
          </a:xfrm>
        </p:spPr>
        <p:txBody>
          <a:bodyPr/>
          <a:lstStyle/>
          <a:p>
            <a:r>
              <a:rPr lang="en-US" dirty="0" smtClean="0"/>
              <a:t>Example</a:t>
            </a:r>
            <a:endParaRPr lang="en-US" dirty="0"/>
          </a:p>
        </p:txBody>
      </p:sp>
      <p:sp>
        <p:nvSpPr>
          <p:cNvPr id="3" name="Content Placeholder 2"/>
          <p:cNvSpPr>
            <a:spLocks noGrp="1"/>
          </p:cNvSpPr>
          <p:nvPr>
            <p:ph idx="1"/>
          </p:nvPr>
        </p:nvSpPr>
        <p:spPr>
          <a:xfrm>
            <a:off x="914400" y="914400"/>
            <a:ext cx="8019288" cy="5715000"/>
          </a:xfrm>
        </p:spPr>
        <p:txBody>
          <a:bodyPr>
            <a:normAutofit fontScale="70000" lnSpcReduction="20000"/>
          </a:bodyPr>
          <a:lstStyle/>
          <a:p>
            <a:pPr algn="just">
              <a:buNone/>
            </a:pPr>
            <a:r>
              <a:rPr lang="en-US" dirty="0" smtClean="0"/>
              <a:t>	</a:t>
            </a:r>
            <a:r>
              <a:rPr lang="en-US" sz="4000" dirty="0" smtClean="0"/>
              <a:t>A roller conveyor follows a pathway 35m long between a parts production department and an assembly department. Velocity of the conveyor is 40 m/min. Parts are loaded into large tote pans, which are placed onto the conveyor at the load station in the production department. Two operators work the loading station. The first worker loads parts into tote pans, which takes 25 sec. Each tote pan holds 20 parts. Parts enter the loading station from production at a rate that is in balance with this 25sec cycle. The second worker loads tote pans onto the conveyor, which takes only 10 sec. </a:t>
            </a:r>
          </a:p>
          <a:p>
            <a:pPr algn="just">
              <a:buNone/>
            </a:pPr>
            <a:r>
              <a:rPr lang="en-US" sz="4000" dirty="0" smtClean="0"/>
              <a:t>	Determine: (a) spacing between tote pans along the conveyor, (b) maximum possible flow rate in parts/min. and (c) the minimum time required to unload the tote pan in the assembly department.</a:t>
            </a:r>
            <a:endParaRPr lang="en-US" sz="4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a:xfrm>
            <a:off x="1435608" y="1295400"/>
            <a:ext cx="7498080" cy="4953000"/>
          </a:xfrm>
        </p:spPr>
        <p:txBody>
          <a:bodyPr/>
          <a:lstStyle/>
          <a:p>
            <a:pPr marL="596646" indent="-514350">
              <a:buNone/>
            </a:pPr>
            <a:r>
              <a:rPr lang="en-US" dirty="0" smtClean="0"/>
              <a:t>(a)		Sc = (25/60 min)(40 m/min) = 16.67m</a:t>
            </a:r>
          </a:p>
          <a:p>
            <a:pPr marL="596646" indent="-514350">
              <a:buNone/>
            </a:pPr>
            <a:endParaRPr lang="en-US" dirty="0" smtClean="0"/>
          </a:p>
          <a:p>
            <a:pPr>
              <a:buNone/>
            </a:pPr>
            <a:r>
              <a:rPr lang="en-US" dirty="0" smtClean="0"/>
              <a:t>(b) Flow rate is:</a:t>
            </a:r>
          </a:p>
          <a:p>
            <a:pPr>
              <a:buNone/>
            </a:pPr>
            <a:endParaRPr lang="en-US" dirty="0" smtClean="0"/>
          </a:p>
          <a:p>
            <a:pPr>
              <a:buNone/>
            </a:pPr>
            <a:endParaRPr lang="en-US" dirty="0" smtClean="0"/>
          </a:p>
          <a:p>
            <a:pPr algn="just">
              <a:buNone/>
            </a:pPr>
            <a:r>
              <a:rPr lang="en-US" dirty="0" smtClean="0"/>
              <a:t>(c) This flow rate is one tote pan every 25sec.  Therefore</a:t>
            </a:r>
          </a:p>
          <a:p>
            <a:pPr algn="just">
              <a:buNone/>
            </a:pPr>
            <a:r>
              <a:rPr lang="en-US" dirty="0" smtClean="0"/>
              <a:t>			</a:t>
            </a:r>
            <a:r>
              <a:rPr lang="en-US" i="1" dirty="0" smtClean="0"/>
              <a:t> </a:t>
            </a:r>
            <a:endParaRPr lang="en-US" dirty="0" smtClean="0"/>
          </a:p>
          <a:p>
            <a:pPr>
              <a:buNone/>
            </a:pPr>
            <a:endParaRPr lang="en-US" dirty="0" smtClean="0"/>
          </a:p>
          <a:p>
            <a:endParaRPr lang="en-US" dirty="0"/>
          </a:p>
        </p:txBody>
      </p:sp>
      <p:graphicFrame>
        <p:nvGraphicFramePr>
          <p:cNvPr id="7170" name="Object 2"/>
          <p:cNvGraphicFramePr>
            <a:graphicFrameLocks noChangeAspect="1"/>
          </p:cNvGraphicFramePr>
          <p:nvPr/>
        </p:nvGraphicFramePr>
        <p:xfrm>
          <a:off x="2895600" y="3048000"/>
          <a:ext cx="4170361" cy="742950"/>
        </p:xfrm>
        <a:graphic>
          <a:graphicData uri="http://schemas.openxmlformats.org/presentationml/2006/ole">
            <p:oleObj spid="_x0000_s7170" name="Equation" r:id="rId3" imgW="1815840" imgH="393480" progId="Equation.3">
              <p:embed/>
            </p:oleObj>
          </a:graphicData>
        </a:graphic>
      </p:graphicFrame>
      <p:graphicFrame>
        <p:nvGraphicFramePr>
          <p:cNvPr id="7171" name="Object 3"/>
          <p:cNvGraphicFramePr>
            <a:graphicFrameLocks noChangeAspect="1"/>
          </p:cNvGraphicFramePr>
          <p:nvPr/>
        </p:nvGraphicFramePr>
        <p:xfrm>
          <a:off x="3657600" y="5486400"/>
          <a:ext cx="3275012" cy="571500"/>
        </p:xfrm>
        <a:graphic>
          <a:graphicData uri="http://schemas.openxmlformats.org/presentationml/2006/ole">
            <p:oleObj spid="_x0000_s7171" name="Equation" r:id="rId4" imgW="711000" imgH="2286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Conveyors</a:t>
            </a:r>
            <a:endParaRPr lang="en-US" dirty="0"/>
          </a:p>
        </p:txBody>
      </p:sp>
      <p:sp>
        <p:nvSpPr>
          <p:cNvPr id="3" name="Content Placeholder 2"/>
          <p:cNvSpPr>
            <a:spLocks noGrp="1"/>
          </p:cNvSpPr>
          <p:nvPr>
            <p:ph idx="1"/>
          </p:nvPr>
        </p:nvSpPr>
        <p:spPr/>
        <p:txBody>
          <a:bodyPr/>
          <a:lstStyle/>
          <a:p>
            <a:pPr>
              <a:buNone/>
            </a:pPr>
            <a:r>
              <a:rPr lang="en-US" b="1" dirty="0" smtClean="0"/>
              <a:t>Non-Powered Conveyers:</a:t>
            </a:r>
          </a:p>
          <a:p>
            <a:r>
              <a:rPr lang="en-US" i="1" dirty="0" smtClean="0"/>
              <a:t>In non-powered conveyors, materials are </a:t>
            </a:r>
            <a:r>
              <a:rPr lang="en-US" b="1" i="1" dirty="0" smtClean="0">
                <a:solidFill>
                  <a:srgbClr val="FF0000"/>
                </a:solidFill>
              </a:rPr>
              <a:t>moved</a:t>
            </a:r>
            <a:r>
              <a:rPr lang="en-US" i="1" dirty="0" smtClean="0"/>
              <a:t> either </a:t>
            </a:r>
            <a:r>
              <a:rPr lang="en-US" i="1" u="sng" dirty="0" smtClean="0"/>
              <a:t>manually</a:t>
            </a:r>
            <a:r>
              <a:rPr lang="en-US" i="1" dirty="0" smtClean="0"/>
              <a:t> by human workers who push the loads </a:t>
            </a:r>
            <a:r>
              <a:rPr lang="en-US" dirty="0" smtClean="0"/>
              <a:t>along the fixed path or by </a:t>
            </a:r>
            <a:r>
              <a:rPr lang="en-US" u="sng" dirty="0" smtClean="0"/>
              <a:t>gravity</a:t>
            </a:r>
            <a:r>
              <a:rPr lang="en-US" dirty="0" smtClean="0"/>
              <a:t> from one elevation to a lower elevation.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fontScale="90000"/>
          </a:bodyPr>
          <a:lstStyle/>
          <a:p>
            <a:r>
              <a:rPr lang="en-US" b="1" dirty="0" smtClean="0"/>
              <a:t>Continuous Loop Conveyors.</a:t>
            </a:r>
            <a:endParaRPr lang="en-US" b="1" dirty="0"/>
          </a:p>
        </p:txBody>
      </p:sp>
      <p:sp>
        <p:nvSpPr>
          <p:cNvPr id="3" name="Content Placeholder 2"/>
          <p:cNvSpPr>
            <a:spLocks noGrp="1"/>
          </p:cNvSpPr>
          <p:nvPr>
            <p:ph idx="1"/>
          </p:nvPr>
        </p:nvSpPr>
        <p:spPr>
          <a:xfrm>
            <a:off x="1435608" y="1447800"/>
            <a:ext cx="7498080" cy="5105400"/>
          </a:xfrm>
        </p:spPr>
        <p:txBody>
          <a:bodyPr/>
          <a:lstStyle/>
          <a:p>
            <a:r>
              <a:rPr lang="en-US" dirty="0" smtClean="0"/>
              <a:t>The length of the delivery loop is Ld, and the length of the return loop is Le.</a:t>
            </a:r>
          </a:p>
          <a:p>
            <a:r>
              <a:rPr lang="en-US" dirty="0" smtClean="0"/>
              <a:t>Total length of the conveyor is:</a:t>
            </a:r>
          </a:p>
          <a:p>
            <a:endParaRPr lang="en-US" dirty="0" smtClean="0"/>
          </a:p>
          <a:p>
            <a:r>
              <a:rPr lang="en-US" dirty="0" smtClean="0"/>
              <a:t>The total time required to travel the complete loop is:</a:t>
            </a:r>
          </a:p>
          <a:p>
            <a:endParaRPr lang="en-US" dirty="0" smtClean="0"/>
          </a:p>
          <a:p>
            <a:pPr>
              <a:buNone/>
            </a:pPr>
            <a:endParaRPr lang="en-US" dirty="0"/>
          </a:p>
        </p:txBody>
      </p:sp>
      <p:graphicFrame>
        <p:nvGraphicFramePr>
          <p:cNvPr id="4" name="Object 3"/>
          <p:cNvGraphicFramePr>
            <a:graphicFrameLocks noChangeAspect="1"/>
          </p:cNvGraphicFramePr>
          <p:nvPr/>
        </p:nvGraphicFramePr>
        <p:xfrm>
          <a:off x="4216400" y="3048000"/>
          <a:ext cx="1879600" cy="609600"/>
        </p:xfrm>
        <a:graphic>
          <a:graphicData uri="http://schemas.openxmlformats.org/presentationml/2006/ole">
            <p:oleObj spid="_x0000_s50178" name="Equation" r:id="rId3" imgW="711000" imgH="228600" progId="Equation.3">
              <p:embed/>
            </p:oleObj>
          </a:graphicData>
        </a:graphic>
      </p:graphicFrame>
      <p:graphicFrame>
        <p:nvGraphicFramePr>
          <p:cNvPr id="50179" name="Object 3"/>
          <p:cNvGraphicFramePr>
            <a:graphicFrameLocks noChangeAspect="1"/>
          </p:cNvGraphicFramePr>
          <p:nvPr/>
        </p:nvGraphicFramePr>
        <p:xfrm>
          <a:off x="3657600" y="4876800"/>
          <a:ext cx="2971800" cy="1219200"/>
        </p:xfrm>
        <a:graphic>
          <a:graphicData uri="http://schemas.openxmlformats.org/presentationml/2006/ole">
            <p:oleObj spid="_x0000_s50179" name="Equation" r:id="rId4" imgW="469800" imgH="431640" progId="Equation.3">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Continuous Loop Conveyors.</a:t>
            </a:r>
            <a:endParaRPr lang="en-US" dirty="0"/>
          </a:p>
        </p:txBody>
      </p:sp>
      <p:sp>
        <p:nvSpPr>
          <p:cNvPr id="3" name="Content Placeholder 2"/>
          <p:cNvSpPr>
            <a:spLocks noGrp="1"/>
          </p:cNvSpPr>
          <p:nvPr>
            <p:ph idx="1"/>
          </p:nvPr>
        </p:nvSpPr>
        <p:spPr/>
        <p:txBody>
          <a:bodyPr/>
          <a:lstStyle/>
          <a:p>
            <a:pPr algn="just"/>
            <a:r>
              <a:rPr lang="en-US" dirty="0" smtClean="0"/>
              <a:t>The time a load spends in the forward loop is:</a:t>
            </a:r>
          </a:p>
          <a:p>
            <a:endParaRPr lang="en-US" dirty="0" smtClean="0"/>
          </a:p>
          <a:p>
            <a:pPr algn="just"/>
            <a:r>
              <a:rPr lang="en-US" dirty="0" smtClean="0"/>
              <a:t>Carriers are equally spaced along the chain at a distance Sc apart. Thus, the total number of carriers in the loop is given by:</a:t>
            </a:r>
            <a:endParaRPr lang="en-US" dirty="0"/>
          </a:p>
        </p:txBody>
      </p:sp>
      <p:graphicFrame>
        <p:nvGraphicFramePr>
          <p:cNvPr id="51202" name="Object 2"/>
          <p:cNvGraphicFramePr>
            <a:graphicFrameLocks noChangeAspect="1"/>
          </p:cNvGraphicFramePr>
          <p:nvPr/>
        </p:nvGraphicFramePr>
        <p:xfrm>
          <a:off x="4191000" y="2133600"/>
          <a:ext cx="1600200" cy="838200"/>
        </p:xfrm>
        <a:graphic>
          <a:graphicData uri="http://schemas.openxmlformats.org/presentationml/2006/ole">
            <p:oleObj spid="_x0000_s51202" name="Equation" r:id="rId3" imgW="520560" imgH="431640" progId="Equation.3">
              <p:embed/>
            </p:oleObj>
          </a:graphicData>
        </a:graphic>
      </p:graphicFrame>
      <p:graphicFrame>
        <p:nvGraphicFramePr>
          <p:cNvPr id="51203" name="Object 3"/>
          <p:cNvGraphicFramePr>
            <a:graphicFrameLocks noChangeAspect="1"/>
          </p:cNvGraphicFramePr>
          <p:nvPr/>
        </p:nvGraphicFramePr>
        <p:xfrm>
          <a:off x="4038600" y="4800600"/>
          <a:ext cx="2133600" cy="825500"/>
        </p:xfrm>
        <a:graphic>
          <a:graphicData uri="http://schemas.openxmlformats.org/presentationml/2006/ole">
            <p:oleObj spid="_x0000_s51203" name="Equation" r:id="rId4" imgW="495000" imgH="431640" progId="Equation.3">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066800"/>
          </a:xfrm>
        </p:spPr>
        <p:txBody>
          <a:bodyPr>
            <a:normAutofit fontScale="90000"/>
          </a:bodyPr>
          <a:lstStyle/>
          <a:p>
            <a:r>
              <a:rPr lang="en-US" b="1" dirty="0" smtClean="0"/>
              <a:t>Continuous Loop Conveyors.</a:t>
            </a:r>
            <a:endParaRPr lang="en-US" dirty="0"/>
          </a:p>
        </p:txBody>
      </p:sp>
      <p:sp>
        <p:nvSpPr>
          <p:cNvPr id="3" name="Content Placeholder 2"/>
          <p:cNvSpPr>
            <a:spLocks noGrp="1"/>
          </p:cNvSpPr>
          <p:nvPr>
            <p:ph idx="1"/>
          </p:nvPr>
        </p:nvSpPr>
        <p:spPr>
          <a:xfrm>
            <a:off x="1143000" y="990600"/>
            <a:ext cx="7790688" cy="5257800"/>
          </a:xfrm>
        </p:spPr>
        <p:txBody>
          <a:bodyPr/>
          <a:lstStyle/>
          <a:p>
            <a:pPr algn="just">
              <a:buNone/>
            </a:pPr>
            <a:r>
              <a:rPr lang="en-US" dirty="0" smtClean="0"/>
              <a:t>	The maximum number of parts in the system at anyone time is given by:</a:t>
            </a:r>
          </a:p>
          <a:p>
            <a:pPr algn="just">
              <a:buNone/>
            </a:pPr>
            <a:r>
              <a:rPr lang="en-US" dirty="0" smtClean="0"/>
              <a:t>	   Total parts in system</a:t>
            </a:r>
          </a:p>
          <a:p>
            <a:pPr algn="just">
              <a:buNone/>
            </a:pPr>
            <a:endParaRPr lang="en-US" dirty="0" smtClean="0"/>
          </a:p>
          <a:p>
            <a:pPr algn="just">
              <a:buNone/>
            </a:pPr>
            <a:r>
              <a:rPr lang="en-US" dirty="0" smtClean="0"/>
              <a:t>	As in the single direction conveyor, the maximum flow rate between load and unload stations is</a:t>
            </a:r>
          </a:p>
          <a:p>
            <a:pPr algn="just">
              <a:buNone/>
            </a:pPr>
            <a:endParaRPr lang="en-US" dirty="0"/>
          </a:p>
        </p:txBody>
      </p:sp>
      <p:graphicFrame>
        <p:nvGraphicFramePr>
          <p:cNvPr id="52226" name="Object 2"/>
          <p:cNvGraphicFramePr>
            <a:graphicFrameLocks noChangeAspect="1"/>
          </p:cNvGraphicFramePr>
          <p:nvPr/>
        </p:nvGraphicFramePr>
        <p:xfrm>
          <a:off x="5257800" y="2057401"/>
          <a:ext cx="2590800" cy="762000"/>
        </p:xfrm>
        <a:graphic>
          <a:graphicData uri="http://schemas.openxmlformats.org/presentationml/2006/ole">
            <p:oleObj spid="_x0000_s52226" name="Equation" r:id="rId3" imgW="609480" imgH="419040" progId="Equation.3">
              <p:embed/>
            </p:oleObj>
          </a:graphicData>
        </a:graphic>
      </p:graphicFrame>
      <p:graphicFrame>
        <p:nvGraphicFramePr>
          <p:cNvPr id="52227" name="Object 3"/>
          <p:cNvGraphicFramePr>
            <a:graphicFrameLocks noChangeAspect="1"/>
          </p:cNvGraphicFramePr>
          <p:nvPr/>
        </p:nvGraphicFramePr>
        <p:xfrm>
          <a:off x="3352800" y="4800600"/>
          <a:ext cx="3048000" cy="1103312"/>
        </p:xfrm>
        <a:graphic>
          <a:graphicData uri="http://schemas.openxmlformats.org/presentationml/2006/ole">
            <p:oleObj spid="_x0000_s52227" name="Equation" r:id="rId4" imgW="660240" imgH="457200" progId="Equation.3">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Re-circulating Conveyors: </a:t>
            </a:r>
            <a:r>
              <a:rPr lang="en-US" b="1" dirty="0" err="1" smtClean="0"/>
              <a:t>Kwo</a:t>
            </a:r>
            <a:r>
              <a:rPr lang="en-US" b="1" dirty="0" smtClean="0"/>
              <a:t> Analysis.</a:t>
            </a:r>
            <a:endParaRPr lang="en-US" b="1" dirty="0"/>
          </a:p>
        </p:txBody>
      </p:sp>
      <p:sp>
        <p:nvSpPr>
          <p:cNvPr id="3" name="Content Placeholder 2"/>
          <p:cNvSpPr>
            <a:spLocks noGrp="1"/>
          </p:cNvSpPr>
          <p:nvPr>
            <p:ph idx="1"/>
          </p:nvPr>
        </p:nvSpPr>
        <p:spPr>
          <a:xfrm>
            <a:off x="762000" y="1447800"/>
            <a:ext cx="8171688" cy="4800600"/>
          </a:xfrm>
        </p:spPr>
        <p:txBody>
          <a:bodyPr/>
          <a:lstStyle/>
          <a:p>
            <a:pPr algn="just">
              <a:buNone/>
            </a:pPr>
            <a:r>
              <a:rPr lang="en-US" dirty="0" smtClean="0"/>
              <a:t>	According to </a:t>
            </a:r>
            <a:r>
              <a:rPr lang="en-US" dirty="0" err="1" smtClean="0"/>
              <a:t>Kwo</a:t>
            </a:r>
            <a:r>
              <a:rPr lang="en-US" dirty="0" smtClean="0"/>
              <a:t>, there are three basic principles that must be obeyed in designing such a conveyor system:</a:t>
            </a:r>
          </a:p>
          <a:p>
            <a:pPr algn="just">
              <a:buNone/>
            </a:pPr>
            <a:r>
              <a:rPr lang="en-US" dirty="0" smtClean="0"/>
              <a:t>	(1) </a:t>
            </a:r>
            <a:r>
              <a:rPr lang="en-US" i="1" dirty="0" smtClean="0"/>
              <a:t>Speed Rule.</a:t>
            </a:r>
          </a:p>
          <a:p>
            <a:pPr algn="just">
              <a:buNone/>
            </a:pPr>
            <a:endParaRPr lang="en-US" dirty="0"/>
          </a:p>
        </p:txBody>
      </p:sp>
      <p:graphicFrame>
        <p:nvGraphicFramePr>
          <p:cNvPr id="53250" name="Object 2"/>
          <p:cNvGraphicFramePr>
            <a:graphicFrameLocks noChangeAspect="1"/>
          </p:cNvGraphicFramePr>
          <p:nvPr/>
        </p:nvGraphicFramePr>
        <p:xfrm>
          <a:off x="2667000" y="3733800"/>
          <a:ext cx="4805362" cy="990600"/>
        </p:xfrm>
        <a:graphic>
          <a:graphicData uri="http://schemas.openxmlformats.org/presentationml/2006/ole">
            <p:oleObj spid="_x0000_s53250" name="Equation" r:id="rId3" imgW="1257120" imgH="457200" progId="Equation.3">
              <p:embed/>
            </p:oleObj>
          </a:graphicData>
        </a:graphic>
      </p:graphicFrame>
      <p:graphicFrame>
        <p:nvGraphicFramePr>
          <p:cNvPr id="53251" name="Object 3"/>
          <p:cNvGraphicFramePr>
            <a:graphicFrameLocks noChangeAspect="1"/>
          </p:cNvGraphicFramePr>
          <p:nvPr/>
        </p:nvGraphicFramePr>
        <p:xfrm>
          <a:off x="3016250" y="5230813"/>
          <a:ext cx="4562475" cy="1046162"/>
        </p:xfrm>
        <a:graphic>
          <a:graphicData uri="http://schemas.openxmlformats.org/presentationml/2006/ole">
            <p:oleObj spid="_x0000_s53251" name="Equation" r:id="rId4" imgW="1193760" imgH="482400" progId="Equation.3">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498080" cy="1143000"/>
          </a:xfrm>
        </p:spPr>
        <p:txBody>
          <a:bodyPr>
            <a:normAutofit fontScale="90000"/>
          </a:bodyPr>
          <a:lstStyle/>
          <a:p>
            <a:r>
              <a:rPr lang="en-US" b="1" dirty="0" smtClean="0"/>
              <a:t>Re-circulating Conveyors: </a:t>
            </a:r>
            <a:r>
              <a:rPr lang="en-US" b="1" dirty="0" err="1" smtClean="0"/>
              <a:t>Kwo</a:t>
            </a:r>
            <a:r>
              <a:rPr lang="en-US" b="1" dirty="0" smtClean="0"/>
              <a:t> Analysis.</a:t>
            </a:r>
            <a:endParaRPr lang="en-US" dirty="0"/>
          </a:p>
        </p:txBody>
      </p:sp>
      <p:sp>
        <p:nvSpPr>
          <p:cNvPr id="3" name="Content Placeholder 2"/>
          <p:cNvSpPr>
            <a:spLocks noGrp="1"/>
          </p:cNvSpPr>
          <p:nvPr>
            <p:ph idx="1"/>
          </p:nvPr>
        </p:nvSpPr>
        <p:spPr>
          <a:xfrm>
            <a:off x="914400" y="1447800"/>
            <a:ext cx="8019288" cy="4800600"/>
          </a:xfrm>
        </p:spPr>
        <p:txBody>
          <a:bodyPr>
            <a:normAutofit lnSpcReduction="10000"/>
          </a:bodyPr>
          <a:lstStyle/>
          <a:p>
            <a:pPr>
              <a:buNone/>
            </a:pPr>
            <a:r>
              <a:rPr lang="en-US" dirty="0" smtClean="0"/>
              <a:t>(2) Capacity Constraint.</a:t>
            </a:r>
          </a:p>
          <a:p>
            <a:pPr>
              <a:buNone/>
            </a:pPr>
            <a:endParaRPr lang="en-US" dirty="0" smtClean="0"/>
          </a:p>
          <a:p>
            <a:pPr>
              <a:buNone/>
            </a:pPr>
            <a:endParaRPr lang="en-US" dirty="0" smtClean="0"/>
          </a:p>
          <a:p>
            <a:pPr>
              <a:buNone/>
            </a:pPr>
            <a:r>
              <a:rPr lang="en-US" dirty="0" smtClean="0"/>
              <a:t>(3) Uniformity Principle.</a:t>
            </a:r>
          </a:p>
          <a:p>
            <a:pPr algn="just">
              <a:buNone/>
            </a:pPr>
            <a:r>
              <a:rPr lang="en-US" dirty="0" smtClean="0"/>
              <a:t>	This principle states that parts (loads) should be </a:t>
            </a:r>
            <a:r>
              <a:rPr lang="en-US" b="1" dirty="0" smtClean="0">
                <a:solidFill>
                  <a:srgbClr val="FF0000"/>
                </a:solidFill>
              </a:rPr>
              <a:t>uniformly distributed </a:t>
            </a:r>
            <a:r>
              <a:rPr lang="en-US" dirty="0" smtClean="0"/>
              <a:t>throughout the length of the conveyor, so that there will be no sections of the conveyor in which every carrier is full while other sections are virtually empty.</a:t>
            </a:r>
            <a:endParaRPr lang="en-US" dirty="0"/>
          </a:p>
        </p:txBody>
      </p:sp>
      <p:graphicFrame>
        <p:nvGraphicFramePr>
          <p:cNvPr id="54274" name="Object 2"/>
          <p:cNvGraphicFramePr>
            <a:graphicFrameLocks noChangeAspect="1"/>
          </p:cNvGraphicFramePr>
          <p:nvPr/>
        </p:nvGraphicFramePr>
        <p:xfrm>
          <a:off x="4038600" y="2133600"/>
          <a:ext cx="2474913" cy="990600"/>
        </p:xfrm>
        <a:graphic>
          <a:graphicData uri="http://schemas.openxmlformats.org/presentationml/2006/ole">
            <p:oleObj spid="_x0000_s54274" name="Equation" r:id="rId3" imgW="647640" imgH="457200" progId="Equation.3">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990600"/>
          </a:xfrm>
        </p:spPr>
        <p:txBody>
          <a:bodyPr>
            <a:normAutofit/>
          </a:bodyPr>
          <a:lstStyle/>
          <a:p>
            <a:r>
              <a:rPr lang="en-US" dirty="0" smtClean="0"/>
              <a:t>Example</a:t>
            </a:r>
            <a:endParaRPr lang="en-US" dirty="0"/>
          </a:p>
        </p:txBody>
      </p:sp>
      <p:sp>
        <p:nvSpPr>
          <p:cNvPr id="3" name="Content Placeholder 2"/>
          <p:cNvSpPr>
            <a:spLocks noGrp="1"/>
          </p:cNvSpPr>
          <p:nvPr>
            <p:ph idx="1"/>
          </p:nvPr>
        </p:nvSpPr>
        <p:spPr>
          <a:xfrm>
            <a:off x="838200" y="914400"/>
            <a:ext cx="8095488" cy="5334000"/>
          </a:xfrm>
        </p:spPr>
        <p:txBody>
          <a:bodyPr>
            <a:normAutofit lnSpcReduction="10000"/>
          </a:bodyPr>
          <a:lstStyle/>
          <a:p>
            <a:pPr algn="just">
              <a:buNone/>
            </a:pPr>
            <a:r>
              <a:rPr lang="en-US" dirty="0" smtClean="0"/>
              <a:t>	A re-circulating conveyor has a total length of 300m .Its speed is 60 m/min and the spacing of part carriers along its length is 12 m. Each carrier can hold two parts. </a:t>
            </a:r>
          </a:p>
          <a:p>
            <a:pPr algn="just">
              <a:buNone/>
            </a:pPr>
            <a:r>
              <a:rPr lang="en-US" dirty="0" smtClean="0"/>
              <a:t>	The task time required to load two parts into each carrier is 0.20 min and the unload time is the same, The required loading and unloading rates are both defined by the specified flow rate, which is 4 parts/min. Evaluate the conveyor system design with respect to </a:t>
            </a:r>
            <a:r>
              <a:rPr lang="en-US" dirty="0" err="1" smtClean="0"/>
              <a:t>Kwo's</a:t>
            </a:r>
            <a:r>
              <a:rPr lang="en-US" dirty="0" smtClean="0"/>
              <a:t> three principles.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914400"/>
          </a:xfrm>
        </p:spPr>
        <p:txBody>
          <a:bodyPr>
            <a:normAutofit/>
          </a:bodyPr>
          <a:lstStyle/>
          <a:p>
            <a:r>
              <a:rPr lang="en-US" dirty="0" smtClean="0"/>
              <a:t>Solution</a:t>
            </a:r>
            <a:endParaRPr lang="en-US" dirty="0"/>
          </a:p>
        </p:txBody>
      </p:sp>
      <p:sp>
        <p:nvSpPr>
          <p:cNvPr id="3" name="Content Placeholder 2"/>
          <p:cNvSpPr>
            <a:spLocks noGrp="1"/>
          </p:cNvSpPr>
          <p:nvPr>
            <p:ph idx="1"/>
          </p:nvPr>
        </p:nvSpPr>
        <p:spPr>
          <a:xfrm>
            <a:off x="990600" y="838200"/>
            <a:ext cx="7943088" cy="5715000"/>
          </a:xfrm>
        </p:spPr>
        <p:txBody>
          <a:bodyPr/>
          <a:lstStyle/>
          <a:p>
            <a:pPr>
              <a:buNone/>
            </a:pPr>
            <a:r>
              <a:rPr lang="en-US" dirty="0" smtClean="0"/>
              <a:t>(1) </a:t>
            </a:r>
            <a:r>
              <a:rPr lang="en-US" i="1" dirty="0" smtClean="0"/>
              <a:t>Speed Rule.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So the Speed Rule is satisfied.</a:t>
            </a:r>
            <a:endParaRPr lang="en-US" dirty="0"/>
          </a:p>
        </p:txBody>
      </p:sp>
      <p:graphicFrame>
        <p:nvGraphicFramePr>
          <p:cNvPr id="55298" name="Object 2"/>
          <p:cNvGraphicFramePr>
            <a:graphicFrameLocks noChangeAspect="1"/>
          </p:cNvGraphicFramePr>
          <p:nvPr/>
        </p:nvGraphicFramePr>
        <p:xfrm>
          <a:off x="2743200" y="1524000"/>
          <a:ext cx="4805363" cy="990600"/>
        </p:xfrm>
        <a:graphic>
          <a:graphicData uri="http://schemas.openxmlformats.org/presentationml/2006/ole">
            <p:oleObj spid="_x0000_s55298" name="Equation" r:id="rId3" imgW="1257120" imgH="457200" progId="Equation.3">
              <p:embed/>
            </p:oleObj>
          </a:graphicData>
        </a:graphic>
      </p:graphicFrame>
      <p:graphicFrame>
        <p:nvGraphicFramePr>
          <p:cNvPr id="55299" name="Object 3"/>
          <p:cNvGraphicFramePr>
            <a:graphicFrameLocks noChangeAspect="1"/>
          </p:cNvGraphicFramePr>
          <p:nvPr/>
        </p:nvGraphicFramePr>
        <p:xfrm>
          <a:off x="2667000" y="2659063"/>
          <a:ext cx="5486400" cy="854075"/>
        </p:xfrm>
        <a:graphic>
          <a:graphicData uri="http://schemas.openxmlformats.org/presentationml/2006/ole">
            <p:oleObj spid="_x0000_s55299" name="Equation" r:id="rId4" imgW="2374560" imgH="393480" progId="Equation.3">
              <p:embed/>
            </p:oleObj>
          </a:graphicData>
        </a:graphic>
      </p:graphicFrame>
      <p:graphicFrame>
        <p:nvGraphicFramePr>
          <p:cNvPr id="55300" name="Object 4"/>
          <p:cNvGraphicFramePr>
            <a:graphicFrameLocks noChangeAspect="1"/>
          </p:cNvGraphicFramePr>
          <p:nvPr/>
        </p:nvGraphicFramePr>
        <p:xfrm>
          <a:off x="2795588" y="3657600"/>
          <a:ext cx="4564062" cy="1046163"/>
        </p:xfrm>
        <a:graphic>
          <a:graphicData uri="http://schemas.openxmlformats.org/presentationml/2006/ole">
            <p:oleObj spid="_x0000_s55300" name="Equation" r:id="rId5" imgW="1193760" imgH="482400" progId="Equation.3">
              <p:embed/>
            </p:oleObj>
          </a:graphicData>
        </a:graphic>
      </p:graphicFrame>
      <p:graphicFrame>
        <p:nvGraphicFramePr>
          <p:cNvPr id="55302" name="Object 6"/>
          <p:cNvGraphicFramePr>
            <a:graphicFrameLocks noChangeAspect="1"/>
          </p:cNvGraphicFramePr>
          <p:nvPr/>
        </p:nvGraphicFramePr>
        <p:xfrm>
          <a:off x="1509713" y="4800600"/>
          <a:ext cx="7267575" cy="860425"/>
        </p:xfrm>
        <a:graphic>
          <a:graphicData uri="http://schemas.openxmlformats.org/presentationml/2006/ole">
            <p:oleObj spid="_x0000_s55302" name="Equation" r:id="rId6" imgW="3238200" imgH="431640" progId="Equation.3">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838200"/>
          </a:xfrm>
        </p:spPr>
        <p:txBody>
          <a:bodyPr/>
          <a:lstStyle/>
          <a:p>
            <a:r>
              <a:rPr lang="en-US" dirty="0" smtClean="0"/>
              <a:t>Solution</a:t>
            </a:r>
            <a:endParaRPr lang="en-US" dirty="0"/>
          </a:p>
        </p:txBody>
      </p:sp>
      <p:sp>
        <p:nvSpPr>
          <p:cNvPr id="3" name="Content Placeholder 2"/>
          <p:cNvSpPr>
            <a:spLocks noGrp="1"/>
          </p:cNvSpPr>
          <p:nvPr>
            <p:ph idx="1"/>
          </p:nvPr>
        </p:nvSpPr>
        <p:spPr>
          <a:xfrm>
            <a:off x="1066800" y="838200"/>
            <a:ext cx="7924800" cy="5791200"/>
          </a:xfrm>
        </p:spPr>
        <p:txBody>
          <a:bodyPr>
            <a:normAutofit fontScale="92500" lnSpcReduction="10000"/>
          </a:bodyPr>
          <a:lstStyle/>
          <a:p>
            <a:pPr>
              <a:buNone/>
            </a:pPr>
            <a:r>
              <a:rPr lang="en-US" dirty="0" smtClean="0"/>
              <a:t>(2) Capacity Constraint.</a:t>
            </a:r>
          </a:p>
          <a:p>
            <a:pPr algn="just"/>
            <a:r>
              <a:rPr lang="en-US" dirty="0" smtClean="0"/>
              <a:t>The conveyor flow rate capacity = 10 parts/min as computed above. </a:t>
            </a:r>
          </a:p>
          <a:p>
            <a:pPr algn="just"/>
            <a:r>
              <a:rPr lang="en-US" dirty="0" smtClean="0"/>
              <a:t>Since this is substantially greater than the required delivery rate of 4 part/min, the capacity constraint is satisfied.</a:t>
            </a:r>
          </a:p>
          <a:p>
            <a:pPr>
              <a:buNone/>
            </a:pPr>
            <a:r>
              <a:rPr lang="en-US" dirty="0" smtClean="0"/>
              <a:t>(3) Uniformity Principle.</a:t>
            </a:r>
          </a:p>
          <a:p>
            <a:pPr algn="just"/>
            <a:r>
              <a:rPr lang="en-US" dirty="0" smtClean="0"/>
              <a:t>The conveyor is assumed to be uniformly loaded throughout its length, since the loading and unloading rates are equal and the flow rate capacity is substantially greater than the load/unload rate.</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19400" y="1371600"/>
          <a:ext cx="3886200" cy="4663440"/>
        </p:xfrm>
        <a:graphic>
          <a:graphicData uri="http://schemas.openxmlformats.org/drawingml/2006/table">
            <a:tbl>
              <a:tblPr firstRow="1" bandRow="1">
                <a:tableStyleId>{2D5ABB26-0587-4C30-8999-92F81FD0307C}</a:tableStyleId>
              </a:tblPr>
              <a:tblGrid>
                <a:gridCol w="1943100"/>
                <a:gridCol w="1943100"/>
              </a:tblGrid>
              <a:tr h="463550">
                <a:tc>
                  <a:txBody>
                    <a:bodyPr/>
                    <a:lstStyle/>
                    <a:p>
                      <a:pPr algn="ctr"/>
                      <a:r>
                        <a:rPr lang="en-US" sz="2800" dirty="0" smtClean="0"/>
                        <a:t>Problem</a:t>
                      </a:r>
                      <a:endParaRPr lang="en-US" sz="2800" dirty="0"/>
                    </a:p>
                  </a:txBody>
                  <a:tcPr/>
                </a:tc>
                <a:tc>
                  <a:txBody>
                    <a:bodyPr/>
                    <a:lstStyle/>
                    <a:p>
                      <a:pPr algn="ctr"/>
                      <a:r>
                        <a:rPr lang="en-US" sz="2800" dirty="0" smtClean="0"/>
                        <a:t>Group</a:t>
                      </a:r>
                      <a:endParaRPr lang="en-US" sz="2800" dirty="0"/>
                    </a:p>
                  </a:txBody>
                  <a:tcPr/>
                </a:tc>
              </a:tr>
              <a:tr h="463550">
                <a:tc>
                  <a:txBody>
                    <a:bodyPr/>
                    <a:lstStyle/>
                    <a:p>
                      <a:pPr algn="ctr"/>
                      <a:r>
                        <a:rPr lang="en-US" sz="2800" dirty="0" smtClean="0"/>
                        <a:t>24</a:t>
                      </a:r>
                      <a:endParaRPr lang="en-US" sz="2800" dirty="0"/>
                    </a:p>
                  </a:txBody>
                  <a:tcPr/>
                </a:tc>
                <a:tc>
                  <a:txBody>
                    <a:bodyPr/>
                    <a:lstStyle/>
                    <a:p>
                      <a:pPr algn="ctr"/>
                      <a:r>
                        <a:rPr lang="en-US" sz="2800" dirty="0" smtClean="0"/>
                        <a:t>1</a:t>
                      </a:r>
                      <a:endParaRPr lang="en-US" sz="2800" dirty="0"/>
                    </a:p>
                  </a:txBody>
                  <a:tcPr/>
                </a:tc>
              </a:tr>
              <a:tr h="463550">
                <a:tc>
                  <a:txBody>
                    <a:bodyPr/>
                    <a:lstStyle/>
                    <a:p>
                      <a:pPr algn="ctr"/>
                      <a:r>
                        <a:rPr lang="en-US" sz="2800" dirty="0" smtClean="0"/>
                        <a:t>23</a:t>
                      </a:r>
                      <a:endParaRPr lang="en-US" sz="2800" dirty="0"/>
                    </a:p>
                  </a:txBody>
                  <a:tcPr/>
                </a:tc>
                <a:tc>
                  <a:txBody>
                    <a:bodyPr/>
                    <a:lstStyle/>
                    <a:p>
                      <a:pPr algn="ctr"/>
                      <a:r>
                        <a:rPr lang="en-US" sz="2800" dirty="0" smtClean="0"/>
                        <a:t>2</a:t>
                      </a:r>
                      <a:endParaRPr lang="en-US" sz="2800" dirty="0"/>
                    </a:p>
                  </a:txBody>
                  <a:tcPr/>
                </a:tc>
              </a:tr>
              <a:tr h="463550">
                <a:tc>
                  <a:txBody>
                    <a:bodyPr/>
                    <a:lstStyle/>
                    <a:p>
                      <a:pPr algn="ctr"/>
                      <a:r>
                        <a:rPr lang="en-US" sz="2800" dirty="0" smtClean="0"/>
                        <a:t>22</a:t>
                      </a:r>
                      <a:endParaRPr lang="en-US" sz="2800" dirty="0"/>
                    </a:p>
                  </a:txBody>
                  <a:tcPr/>
                </a:tc>
                <a:tc>
                  <a:txBody>
                    <a:bodyPr/>
                    <a:lstStyle/>
                    <a:p>
                      <a:pPr algn="ctr"/>
                      <a:r>
                        <a:rPr lang="en-US" sz="2800" dirty="0" smtClean="0"/>
                        <a:t>3</a:t>
                      </a:r>
                      <a:endParaRPr lang="en-US" sz="2800" dirty="0"/>
                    </a:p>
                  </a:txBody>
                  <a:tcPr/>
                </a:tc>
              </a:tr>
              <a:tr h="463550">
                <a:tc>
                  <a:txBody>
                    <a:bodyPr/>
                    <a:lstStyle/>
                    <a:p>
                      <a:pPr algn="ctr"/>
                      <a:r>
                        <a:rPr lang="en-US" sz="2800" dirty="0" smtClean="0"/>
                        <a:t>21</a:t>
                      </a:r>
                      <a:endParaRPr lang="en-US" sz="2800" dirty="0"/>
                    </a:p>
                  </a:txBody>
                  <a:tcPr/>
                </a:tc>
                <a:tc>
                  <a:txBody>
                    <a:bodyPr/>
                    <a:lstStyle/>
                    <a:p>
                      <a:pPr algn="ctr"/>
                      <a:r>
                        <a:rPr lang="en-US" sz="2800" dirty="0" smtClean="0"/>
                        <a:t>4</a:t>
                      </a:r>
                      <a:endParaRPr lang="en-US" sz="2800" dirty="0"/>
                    </a:p>
                  </a:txBody>
                  <a:tcPr/>
                </a:tc>
              </a:tr>
              <a:tr h="463550">
                <a:tc>
                  <a:txBody>
                    <a:bodyPr/>
                    <a:lstStyle/>
                    <a:p>
                      <a:pPr algn="ctr"/>
                      <a:r>
                        <a:rPr lang="en-US" sz="2800" dirty="0" smtClean="0"/>
                        <a:t>20</a:t>
                      </a:r>
                      <a:endParaRPr lang="en-US" sz="2800" dirty="0"/>
                    </a:p>
                  </a:txBody>
                  <a:tcPr/>
                </a:tc>
                <a:tc>
                  <a:txBody>
                    <a:bodyPr/>
                    <a:lstStyle/>
                    <a:p>
                      <a:pPr algn="ctr"/>
                      <a:r>
                        <a:rPr lang="en-US" sz="2800" dirty="0" smtClean="0"/>
                        <a:t>5</a:t>
                      </a:r>
                      <a:endParaRPr lang="en-US" sz="2800" dirty="0"/>
                    </a:p>
                  </a:txBody>
                  <a:tcPr/>
                </a:tc>
              </a:tr>
              <a:tr h="463550">
                <a:tc>
                  <a:txBody>
                    <a:bodyPr/>
                    <a:lstStyle/>
                    <a:p>
                      <a:pPr algn="ctr"/>
                      <a:r>
                        <a:rPr lang="en-US" sz="2800" dirty="0" smtClean="0"/>
                        <a:t>19</a:t>
                      </a:r>
                      <a:endParaRPr lang="en-US" sz="2800" dirty="0"/>
                    </a:p>
                  </a:txBody>
                  <a:tcPr/>
                </a:tc>
                <a:tc>
                  <a:txBody>
                    <a:bodyPr/>
                    <a:lstStyle/>
                    <a:p>
                      <a:pPr algn="ctr"/>
                      <a:r>
                        <a:rPr lang="en-US" sz="2800" dirty="0" smtClean="0"/>
                        <a:t>6</a:t>
                      </a:r>
                      <a:endParaRPr lang="en-US" sz="2800" dirty="0"/>
                    </a:p>
                  </a:txBody>
                  <a:tcPr/>
                </a:tc>
              </a:tr>
              <a:tr h="463550">
                <a:tc>
                  <a:txBody>
                    <a:bodyPr/>
                    <a:lstStyle/>
                    <a:p>
                      <a:pPr algn="ctr"/>
                      <a:r>
                        <a:rPr lang="en-US" sz="2800" dirty="0" smtClean="0"/>
                        <a:t>18</a:t>
                      </a:r>
                      <a:endParaRPr lang="en-US" sz="2800" dirty="0"/>
                    </a:p>
                  </a:txBody>
                  <a:tcPr/>
                </a:tc>
                <a:tc>
                  <a:txBody>
                    <a:bodyPr/>
                    <a:lstStyle/>
                    <a:p>
                      <a:pPr algn="ctr"/>
                      <a:r>
                        <a:rPr lang="en-US" sz="2800" dirty="0" smtClean="0"/>
                        <a:t>7</a:t>
                      </a:r>
                      <a:endParaRPr lang="en-US" sz="2800" dirty="0"/>
                    </a:p>
                  </a:txBody>
                  <a:tcPr/>
                </a:tc>
              </a:tr>
              <a:tr h="463550">
                <a:tc>
                  <a:txBody>
                    <a:bodyPr/>
                    <a:lstStyle/>
                    <a:p>
                      <a:pPr algn="ctr"/>
                      <a:r>
                        <a:rPr lang="en-US" sz="2800" dirty="0" smtClean="0"/>
                        <a:t>25</a:t>
                      </a:r>
                      <a:endParaRPr lang="en-US" sz="2800" dirty="0"/>
                    </a:p>
                  </a:txBody>
                  <a:tcPr/>
                </a:tc>
                <a:tc>
                  <a:txBody>
                    <a:bodyPr/>
                    <a:lstStyle/>
                    <a:p>
                      <a:pPr algn="ctr"/>
                      <a:r>
                        <a:rPr lang="en-US" sz="2800" dirty="0" smtClean="0"/>
                        <a:t>-</a:t>
                      </a:r>
                      <a:endParaRPr lang="en-US" sz="2800" dirty="0"/>
                    </a:p>
                  </a:txBody>
                  <a:tcPr/>
                </a:tc>
              </a:tr>
            </a:tbl>
          </a:graphicData>
        </a:graphic>
      </p:graphicFrame>
      <p:sp>
        <p:nvSpPr>
          <p:cNvPr id="5" name="TextBox 4"/>
          <p:cNvSpPr txBox="1"/>
          <p:nvPr/>
        </p:nvSpPr>
        <p:spPr>
          <a:xfrm>
            <a:off x="1600200" y="457200"/>
            <a:ext cx="6705600" cy="707886"/>
          </a:xfrm>
          <a:prstGeom prst="rect">
            <a:avLst/>
          </a:prstGeom>
          <a:noFill/>
        </p:spPr>
        <p:txBody>
          <a:bodyPr wrap="square" rtlCol="0">
            <a:spAutoFit/>
          </a:bodyPr>
          <a:lstStyle/>
          <a:p>
            <a:r>
              <a:rPr lang="en-US"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Assignment </a:t>
            </a:r>
            <a:r>
              <a:rPr lang="en-US"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and Quiz 2</a:t>
            </a:r>
            <a:endParaRPr lang="en-US"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Conveyors</a:t>
            </a:r>
            <a:endParaRPr lang="en-US" dirty="0"/>
          </a:p>
        </p:txBody>
      </p:sp>
      <p:sp>
        <p:nvSpPr>
          <p:cNvPr id="3" name="Content Placeholder 2"/>
          <p:cNvSpPr>
            <a:spLocks noGrp="1"/>
          </p:cNvSpPr>
          <p:nvPr>
            <p:ph idx="1"/>
          </p:nvPr>
        </p:nvSpPr>
        <p:spPr/>
        <p:txBody>
          <a:bodyPr/>
          <a:lstStyle/>
          <a:p>
            <a:pPr algn="just"/>
            <a:r>
              <a:rPr lang="en-US" dirty="0" smtClean="0"/>
              <a:t>A variety of conveyor equipment is commercially available.</a:t>
            </a:r>
          </a:p>
          <a:p>
            <a:pPr algn="just"/>
            <a:r>
              <a:rPr lang="en-US" dirty="0" smtClean="0"/>
              <a:t>But we will focused mainly on the powered conveyors organized according to the type of mechanical power provided in the fixed path.</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Conveyors</a:t>
            </a:r>
            <a:endParaRPr lang="en-US" dirty="0"/>
          </a:p>
        </p:txBody>
      </p:sp>
      <p:sp>
        <p:nvSpPr>
          <p:cNvPr id="3" name="Content Placeholder 2"/>
          <p:cNvSpPr>
            <a:spLocks noGrp="1"/>
          </p:cNvSpPr>
          <p:nvPr>
            <p:ph idx="1"/>
          </p:nvPr>
        </p:nvSpPr>
        <p:spPr/>
        <p:txBody>
          <a:bodyPr>
            <a:normAutofit/>
          </a:bodyPr>
          <a:lstStyle/>
          <a:p>
            <a:r>
              <a:rPr lang="en-US" b="1" i="1" dirty="0" smtClean="0"/>
              <a:t>Roller and Skate Wheel Conveyors.</a:t>
            </a:r>
          </a:p>
          <a:p>
            <a:pPr algn="just">
              <a:buNone/>
            </a:pPr>
            <a:r>
              <a:rPr lang="en-US" i="1" dirty="0" smtClean="0"/>
              <a:t>	</a:t>
            </a:r>
            <a:r>
              <a:rPr lang="en-US" dirty="0" smtClean="0"/>
              <a:t>These conveyors have rolls or wheels on which the loads ride. Loads must possess a </a:t>
            </a:r>
            <a:r>
              <a:rPr lang="en-US" b="1" dirty="0" smtClean="0">
                <a:solidFill>
                  <a:srgbClr val="FF0000"/>
                </a:solidFill>
              </a:rPr>
              <a:t>flat bottom </a:t>
            </a:r>
            <a:r>
              <a:rPr lang="en-US" dirty="0" smtClean="0"/>
              <a:t>surface of sufficient area to span several adjacent rollers. </a:t>
            </a:r>
            <a:r>
              <a:rPr lang="en-US" u="sng" dirty="0" smtClean="0"/>
              <a:t>Pallets,</a:t>
            </a:r>
            <a:r>
              <a:rPr lang="en-US" dirty="0" smtClean="0"/>
              <a:t> </a:t>
            </a:r>
            <a:r>
              <a:rPr lang="en-US" u="sng" dirty="0" smtClean="0"/>
              <a:t>tote pans</a:t>
            </a:r>
            <a:r>
              <a:rPr lang="en-US" dirty="0" smtClean="0"/>
              <a:t>, or </a:t>
            </a:r>
            <a:r>
              <a:rPr lang="en-US" u="sng" dirty="0" smtClean="0"/>
              <a:t>cartons</a:t>
            </a:r>
            <a:r>
              <a:rPr lang="en-US" dirty="0" smtClean="0"/>
              <a:t> serve this purpose well. The two main entries in this category are </a:t>
            </a:r>
            <a:r>
              <a:rPr lang="en-US" b="1" dirty="0" smtClean="0">
                <a:solidFill>
                  <a:srgbClr val="0070C0"/>
                </a:solidFill>
              </a:rPr>
              <a:t>roller conveyors </a:t>
            </a:r>
            <a:r>
              <a:rPr lang="en-US" dirty="0" smtClean="0"/>
              <a:t>and </a:t>
            </a:r>
            <a:r>
              <a:rPr lang="en-US" b="1" dirty="0" smtClean="0">
                <a:solidFill>
                  <a:srgbClr val="0070C0"/>
                </a:solidFill>
              </a:rPr>
              <a:t>skate wheel </a:t>
            </a:r>
            <a:r>
              <a:rPr lang="en-US" dirty="0" smtClean="0"/>
              <a:t>conveyors pictured in Figure.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Roller and Skate Wheel Conveyors</a:t>
            </a:r>
            <a:endParaRPr lang="en-US" sz="3600" dirty="0"/>
          </a:p>
        </p:txBody>
      </p:sp>
      <p:pic>
        <p:nvPicPr>
          <p:cNvPr id="1026" name="Picture 2"/>
          <p:cNvPicPr>
            <a:picLocks noChangeAspect="1" noChangeArrowheads="1"/>
          </p:cNvPicPr>
          <p:nvPr/>
        </p:nvPicPr>
        <p:blipFill>
          <a:blip r:embed="rId2" cstate="print"/>
          <a:srcRect/>
          <a:stretch>
            <a:fillRect/>
          </a:stretch>
        </p:blipFill>
        <p:spPr bwMode="auto">
          <a:xfrm>
            <a:off x="1066800" y="1676400"/>
            <a:ext cx="3581400" cy="41910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05400" y="1600200"/>
            <a:ext cx="3667125" cy="4572000"/>
          </a:xfrm>
          <a:prstGeom prst="rect">
            <a:avLst/>
          </a:prstGeom>
          <a:noFill/>
          <a:ln w="9525">
            <a:noFill/>
            <a:miter lim="800000"/>
            <a:headEnd/>
            <a:tailEnd/>
          </a:ln>
        </p:spPr>
      </p:pic>
      <p:sp>
        <p:nvSpPr>
          <p:cNvPr id="5" name="TextBox 4"/>
          <p:cNvSpPr txBox="1"/>
          <p:nvPr/>
        </p:nvSpPr>
        <p:spPr>
          <a:xfrm>
            <a:off x="1295400" y="6019800"/>
            <a:ext cx="4050019" cy="523220"/>
          </a:xfrm>
          <a:prstGeom prst="rect">
            <a:avLst/>
          </a:prstGeom>
          <a:noFill/>
        </p:spPr>
        <p:txBody>
          <a:bodyPr wrap="none" rtlCol="0">
            <a:spAutoFit/>
          </a:bodyPr>
          <a:lstStyle/>
          <a:p>
            <a:r>
              <a:rPr lang="en-US" sz="2800" b="1" dirty="0" smtClean="0">
                <a:solidFill>
                  <a:srgbClr val="0070C0"/>
                </a:solidFill>
              </a:rPr>
              <a:t>What is the difference?</a:t>
            </a:r>
            <a:endParaRPr lang="en-US" sz="2800" b="1"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Conveyors</a:t>
            </a:r>
            <a:endParaRPr lang="en-US" dirty="0"/>
          </a:p>
        </p:txBody>
      </p:sp>
      <p:sp>
        <p:nvSpPr>
          <p:cNvPr id="3" name="Content Placeholder 2"/>
          <p:cNvSpPr>
            <a:spLocks noGrp="1"/>
          </p:cNvSpPr>
          <p:nvPr>
            <p:ph idx="1"/>
          </p:nvPr>
        </p:nvSpPr>
        <p:spPr>
          <a:xfrm>
            <a:off x="1143000" y="1447800"/>
            <a:ext cx="7790688" cy="4800600"/>
          </a:xfrm>
        </p:spPr>
        <p:txBody>
          <a:bodyPr>
            <a:normAutofit/>
          </a:bodyPr>
          <a:lstStyle/>
          <a:p>
            <a:r>
              <a:rPr lang="en-US" b="1" i="1" dirty="0" smtClean="0"/>
              <a:t>Belt Conveyors.</a:t>
            </a:r>
          </a:p>
          <a:p>
            <a:pPr algn="just">
              <a:buNone/>
            </a:pPr>
            <a:r>
              <a:rPr lang="en-US" i="1" dirty="0" smtClean="0"/>
              <a:t>	Belt conveyors consist of a </a:t>
            </a:r>
            <a:r>
              <a:rPr lang="en-US" b="1" i="1" dirty="0" smtClean="0">
                <a:solidFill>
                  <a:srgbClr val="FF0000"/>
                </a:solidFill>
              </a:rPr>
              <a:t>continuous loop</a:t>
            </a:r>
            <a:r>
              <a:rPr lang="en-US" i="1" dirty="0" smtClean="0"/>
              <a:t>: Half its length is used </a:t>
            </a:r>
            <a:r>
              <a:rPr lang="en-US" dirty="0" smtClean="0"/>
              <a:t>for delivering materials, and the other half is the return run.  The belt is made of </a:t>
            </a:r>
            <a:r>
              <a:rPr lang="en-US" b="1" dirty="0" smtClean="0">
                <a:solidFill>
                  <a:srgbClr val="0070C0"/>
                </a:solidFill>
              </a:rPr>
              <a:t>reinforced elastomer</a:t>
            </a:r>
            <a:r>
              <a:rPr lang="en-US" dirty="0" smtClean="0"/>
              <a:t> (</a:t>
            </a:r>
            <a:r>
              <a:rPr lang="en-US" u="sng" dirty="0" smtClean="0">
                <a:solidFill>
                  <a:srgbClr val="0070C0"/>
                </a:solidFill>
              </a:rPr>
              <a:t>rubber</a:t>
            </a:r>
            <a:r>
              <a:rPr lang="en-US" dirty="0" smtClean="0"/>
              <a:t>}, so that it possesses </a:t>
            </a:r>
            <a:r>
              <a:rPr lang="en-US" b="1" u="sng" dirty="0" smtClean="0"/>
              <a:t>high flexibility </a:t>
            </a:r>
            <a:r>
              <a:rPr lang="en-US" dirty="0" smtClean="0"/>
              <a:t>but </a:t>
            </a:r>
            <a:r>
              <a:rPr lang="en-US" b="1" u="sng" dirty="0" smtClean="0"/>
              <a:t>low extensibility.</a:t>
            </a:r>
          </a:p>
          <a:p>
            <a:pPr algn="just">
              <a:buNone/>
            </a:pPr>
            <a:r>
              <a:rPr lang="en-US" dirty="0" smtClean="0"/>
              <a:t>	At one end of the conveyor is a </a:t>
            </a:r>
            <a:r>
              <a:rPr lang="en-US" dirty="0" smtClean="0">
                <a:solidFill>
                  <a:srgbClr val="FF0000"/>
                </a:solidFill>
              </a:rPr>
              <a:t>drive roll </a:t>
            </a:r>
            <a:r>
              <a:rPr lang="en-US" dirty="0" smtClean="0"/>
              <a:t>that powers the belt.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98080" cy="1143000"/>
          </a:xfrm>
        </p:spPr>
        <p:txBody>
          <a:bodyPr>
            <a:normAutofit/>
          </a:bodyPr>
          <a:lstStyle/>
          <a:p>
            <a:r>
              <a:rPr lang="en-US" dirty="0" smtClean="0"/>
              <a:t>Belt conveyors</a:t>
            </a:r>
            <a:endParaRPr lang="en-US" dirty="0"/>
          </a:p>
        </p:txBody>
      </p:sp>
      <p:sp>
        <p:nvSpPr>
          <p:cNvPr id="3" name="Content Placeholder 2"/>
          <p:cNvSpPr>
            <a:spLocks noGrp="1"/>
          </p:cNvSpPr>
          <p:nvPr>
            <p:ph idx="1"/>
          </p:nvPr>
        </p:nvSpPr>
        <p:spPr>
          <a:xfrm>
            <a:off x="1143000" y="1219200"/>
            <a:ext cx="7498080" cy="4800600"/>
          </a:xfrm>
        </p:spPr>
        <p:txBody>
          <a:bodyPr/>
          <a:lstStyle/>
          <a:p>
            <a:r>
              <a:rPr lang="en-US" dirty="0" smtClean="0"/>
              <a:t>Belt conveyors are available in two common forms: </a:t>
            </a:r>
          </a:p>
          <a:p>
            <a:pPr>
              <a:buNone/>
            </a:pPr>
            <a:r>
              <a:rPr lang="en-US" dirty="0" smtClean="0"/>
              <a:t>	(1) Flat belts for pallets, </a:t>
            </a:r>
          </a:p>
          <a:p>
            <a:pPr>
              <a:buNone/>
            </a:pPr>
            <a:r>
              <a:rPr lang="en-US" dirty="0" smtClean="0"/>
              <a:t>	(2) Troughed belts for bulk materials.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352800" y="3886200"/>
            <a:ext cx="5791200" cy="2619375"/>
          </a:xfrm>
          <a:prstGeom prst="rect">
            <a:avLst/>
          </a:prstGeom>
          <a:noFill/>
          <a:ln w="9525">
            <a:noFill/>
            <a:miter lim="800000"/>
            <a:headEnd/>
            <a:tailEnd/>
          </a:ln>
        </p:spPr>
      </p:pic>
      <p:pic>
        <p:nvPicPr>
          <p:cNvPr id="24578" name="Picture 2" descr="Image result for flat belt and troughed belt conveyor"/>
          <p:cNvPicPr>
            <a:picLocks noChangeAspect="1" noChangeArrowheads="1"/>
          </p:cNvPicPr>
          <p:nvPr/>
        </p:nvPicPr>
        <p:blipFill>
          <a:blip r:embed="rId3" cstate="print"/>
          <a:srcRect/>
          <a:stretch>
            <a:fillRect/>
          </a:stretch>
        </p:blipFill>
        <p:spPr bwMode="auto">
          <a:xfrm>
            <a:off x="0" y="3638275"/>
            <a:ext cx="3733800" cy="156023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487</TotalTime>
  <Words>1354</Words>
  <Application>Microsoft Office PowerPoint</Application>
  <PresentationFormat>On-screen Show (4:3)</PresentationFormat>
  <Paragraphs>190</Paragraphs>
  <Slides>48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Solstice</vt:lpstr>
      <vt:lpstr>Equation</vt:lpstr>
      <vt:lpstr>Material Handling</vt:lpstr>
      <vt:lpstr>CONVEYOR SYSTEMS</vt:lpstr>
      <vt:lpstr>Categories of Conveyors</vt:lpstr>
      <vt:lpstr>Categories of Conveyors</vt:lpstr>
      <vt:lpstr>Types of Conveyors</vt:lpstr>
      <vt:lpstr>Types of Conveyors</vt:lpstr>
      <vt:lpstr>Roller and Skate Wheel Conveyors</vt:lpstr>
      <vt:lpstr>Types of Conveyors</vt:lpstr>
      <vt:lpstr>Belt conveyors</vt:lpstr>
      <vt:lpstr>Conveyors Driven by Chains and Cables.</vt:lpstr>
      <vt:lpstr>Sub-Categories of Chain &amp; Cable Conveyors</vt:lpstr>
      <vt:lpstr>Chain Conveyors</vt:lpstr>
      <vt:lpstr>Slide 13</vt:lpstr>
      <vt:lpstr>Slat Conveyors</vt:lpstr>
      <vt:lpstr>Slide 15</vt:lpstr>
      <vt:lpstr>In-Floor Towline</vt:lpstr>
      <vt:lpstr>In-Floor Towline</vt:lpstr>
      <vt:lpstr>Overhead trolley</vt:lpstr>
      <vt:lpstr>Overhead trolley</vt:lpstr>
      <vt:lpstr>Slide 20</vt:lpstr>
      <vt:lpstr>Power-and-free overhead trolley</vt:lpstr>
      <vt:lpstr>Slide 22</vt:lpstr>
      <vt:lpstr>Cart-on-track conveyors</vt:lpstr>
      <vt:lpstr>Cart-on-track conveyors</vt:lpstr>
      <vt:lpstr>Slide 25</vt:lpstr>
      <vt:lpstr>Screw conveyors</vt:lpstr>
      <vt:lpstr>Slide 27</vt:lpstr>
      <vt:lpstr>Vibration-based conveyors</vt:lpstr>
      <vt:lpstr>Vertical Lift conveyors</vt:lpstr>
      <vt:lpstr>Conveyor Operations and Features</vt:lpstr>
      <vt:lpstr>Conveyor Operations and Features</vt:lpstr>
      <vt:lpstr>Conveyor Operations and Features</vt:lpstr>
      <vt:lpstr>Why use Asynchronous conveyors:</vt:lpstr>
      <vt:lpstr>Classifications of Conveyors</vt:lpstr>
      <vt:lpstr>Single Direction Conveyors</vt:lpstr>
      <vt:lpstr>Single Direction Conveyors</vt:lpstr>
      <vt:lpstr>Single Direction Conveyors</vt:lpstr>
      <vt:lpstr>Example</vt:lpstr>
      <vt:lpstr>Solution</vt:lpstr>
      <vt:lpstr>Continuous Loop Conveyors.</vt:lpstr>
      <vt:lpstr>Continuous Loop Conveyors.</vt:lpstr>
      <vt:lpstr>Continuous Loop Conveyors.</vt:lpstr>
      <vt:lpstr>Re-circulating Conveyors: Kwo Analysis.</vt:lpstr>
      <vt:lpstr>Re-circulating Conveyors: Kwo Analysis.</vt:lpstr>
      <vt:lpstr>Example</vt:lpstr>
      <vt:lpstr>Solution</vt:lpstr>
      <vt:lpstr>Solution</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Integrated Manufacturing (CIM)</dc:title>
  <dc:creator>Acer</dc:creator>
  <cp:lastModifiedBy>NB asus</cp:lastModifiedBy>
  <cp:revision>58</cp:revision>
  <dcterms:created xsi:type="dcterms:W3CDTF">2014-02-11T15:08:21Z</dcterms:created>
  <dcterms:modified xsi:type="dcterms:W3CDTF">2015-03-11T19:47:11Z</dcterms:modified>
</cp:coreProperties>
</file>